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51"/>
  </p:notesMasterIdLst>
  <p:sldIdLst>
    <p:sldId id="260" r:id="rId3"/>
    <p:sldId id="257" r:id="rId4"/>
    <p:sldId id="259" r:id="rId5"/>
    <p:sldId id="300" r:id="rId6"/>
    <p:sldId id="301" r:id="rId7"/>
    <p:sldId id="302" r:id="rId8"/>
    <p:sldId id="303" r:id="rId9"/>
    <p:sldId id="320" r:id="rId10"/>
    <p:sldId id="306" r:id="rId11"/>
    <p:sldId id="307" r:id="rId12"/>
    <p:sldId id="308" r:id="rId13"/>
    <p:sldId id="309" r:id="rId14"/>
    <p:sldId id="310" r:id="rId15"/>
    <p:sldId id="311" r:id="rId16"/>
    <p:sldId id="312" r:id="rId17"/>
    <p:sldId id="313" r:id="rId18"/>
    <p:sldId id="314" r:id="rId19"/>
    <p:sldId id="316" r:id="rId20"/>
    <p:sldId id="317" r:id="rId21"/>
    <p:sldId id="318" r:id="rId22"/>
    <p:sldId id="319" r:id="rId23"/>
    <p:sldId id="315" r:id="rId24"/>
    <p:sldId id="321" r:id="rId25"/>
    <p:sldId id="322" r:id="rId26"/>
    <p:sldId id="323" r:id="rId27"/>
    <p:sldId id="324" r:id="rId28"/>
    <p:sldId id="325" r:id="rId29"/>
    <p:sldId id="332" r:id="rId30"/>
    <p:sldId id="326" r:id="rId31"/>
    <p:sldId id="327" r:id="rId32"/>
    <p:sldId id="328" r:id="rId33"/>
    <p:sldId id="329" r:id="rId34"/>
    <p:sldId id="330" r:id="rId35"/>
    <p:sldId id="331" r:id="rId36"/>
    <p:sldId id="338" r:id="rId37"/>
    <p:sldId id="333" r:id="rId38"/>
    <p:sldId id="334" r:id="rId39"/>
    <p:sldId id="335" r:id="rId40"/>
    <p:sldId id="336" r:id="rId41"/>
    <p:sldId id="337" r:id="rId42"/>
    <p:sldId id="339" r:id="rId43"/>
    <p:sldId id="340" r:id="rId44"/>
    <p:sldId id="341" r:id="rId45"/>
    <p:sldId id="342" r:id="rId46"/>
    <p:sldId id="343" r:id="rId47"/>
    <p:sldId id="344" r:id="rId48"/>
    <p:sldId id="345" r:id="rId49"/>
    <p:sldId id="299" r:id="rId50"/>
  </p:sldIdLst>
  <p:sldSz cx="9144000" cy="5143500" type="screen16x9"/>
  <p:notesSz cx="6858000" cy="9144000"/>
  <p:embeddedFontLst>
    <p:embeddedFont>
      <p:font typeface="DM Sans" pitchFamily="2" charset="0"/>
      <p:regular r:id="rId52"/>
      <p:bold r:id="rId53"/>
      <p:italic r:id="rId54"/>
      <p:boldItalic r:id="rId55"/>
    </p:embeddedFont>
    <p:embeddedFont>
      <p:font typeface="Oswald" panose="00000500000000000000" pitchFamily="2" charset="0"/>
      <p:regular r:id="rId56"/>
      <p:bold r:id="rId57"/>
    </p:embeddedFont>
    <p:embeddedFont>
      <p:font typeface="Passion One" panose="020B0604020202020204" charset="0"/>
      <p:regular r:id="rId58"/>
      <p:bold r:id="rId59"/>
    </p:embeddedFont>
    <p:embeddedFont>
      <p:font typeface="Permanent Marker" panose="020B0604020202020204" charset="0"/>
      <p:regular r:id="rId60"/>
    </p:embeddedFont>
    <p:embeddedFont>
      <p:font typeface="Proxima Nova" panose="020B0604020202020204" charset="0"/>
      <p:regular r:id="rId61"/>
      <p:bold r:id="rId62"/>
      <p:italic r:id="rId63"/>
      <p:boldItalic r:id="rId64"/>
    </p:embeddedFont>
    <p:embeddedFont>
      <p:font typeface="Proxima Nova Semibold" panose="020B0604020202020204" charset="0"/>
      <p:regular r:id="rId65"/>
      <p:bold r:id="rId66"/>
      <p:boldItalic r:id="rId67"/>
    </p:embeddedFont>
    <p:embeddedFont>
      <p:font typeface="Roboto"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 DUY THINH D19CN05" initials="LDTD" lastIdx="1" clrIdx="0">
    <p:extLst>
      <p:ext uri="{19B8F6BF-5375-455C-9EA6-DF929625EA0E}">
        <p15:presenceInfo xmlns:p15="http://schemas.microsoft.com/office/powerpoint/2012/main" userId="LE DUY THINH D19CN0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A21474-AF4D-4179-B2B3-5E85ED024BF8}">
  <a:tblStyle styleId="{83A21474-AF4D-4179-B2B3-5E85ED024B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5" autoAdjust="0"/>
    <p:restoredTop sz="94660"/>
  </p:normalViewPr>
  <p:slideViewPr>
    <p:cSldViewPr snapToGrid="0">
      <p:cViewPr varScale="1">
        <p:scale>
          <a:sx n="113" d="100"/>
          <a:sy n="113" d="100"/>
        </p:scale>
        <p:origin x="762" y="96"/>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2T13:18:16.629"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5fe98c79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5fe98c79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227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10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098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96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620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995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96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99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929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62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d590075ef_0_27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d590075ef_0_27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58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937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43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33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062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896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696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716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489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55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822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87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669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084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573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531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928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786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150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867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578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3099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624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40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744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52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346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242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326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4"/>
        <p:cNvGrpSpPr/>
        <p:nvPr/>
      </p:nvGrpSpPr>
      <p:grpSpPr>
        <a:xfrm>
          <a:off x="0" y="0"/>
          <a:ext cx="0" cy="0"/>
          <a:chOff x="0" y="0"/>
          <a:chExt cx="0" cy="0"/>
        </a:xfrm>
      </p:grpSpPr>
      <p:sp>
        <p:nvSpPr>
          <p:cNvPr id="14175" name="Google Shape;14175;g6d590075ef_0_24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6" name="Google Shape;14176;g6d590075ef_0_24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03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34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88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9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641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18300" y="-40625"/>
            <a:ext cx="768900" cy="397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body" idx="1"/>
          </p:nvPr>
        </p:nvSpPr>
        <p:spPr>
          <a:xfrm>
            <a:off x="5385250" y="1015950"/>
            <a:ext cx="29655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title"/>
          </p:nvPr>
        </p:nvSpPr>
        <p:spPr>
          <a:xfrm rot="-5400000">
            <a:off x="-639250" y="1601225"/>
            <a:ext cx="27888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Bullet Points ">
  <p:cSld name="TITLE_AND_TWO_COLUMNS_1_1">
    <p:spTree>
      <p:nvGrpSpPr>
        <p:cNvPr id="1" name="Shape 58"/>
        <p:cNvGrpSpPr/>
        <p:nvPr/>
      </p:nvGrpSpPr>
      <p:grpSpPr>
        <a:xfrm>
          <a:off x="0" y="0"/>
          <a:ext cx="0" cy="0"/>
          <a:chOff x="0" y="0"/>
          <a:chExt cx="0" cy="0"/>
        </a:xfrm>
      </p:grpSpPr>
      <p:sp>
        <p:nvSpPr>
          <p:cNvPr id="59" name="Google Shape;59;p13"/>
          <p:cNvSpPr txBox="1">
            <a:spLocks noGrp="1"/>
          </p:cNvSpPr>
          <p:nvPr>
            <p:ph type="body" idx="1"/>
          </p:nvPr>
        </p:nvSpPr>
        <p:spPr>
          <a:xfrm>
            <a:off x="1667925" y="538800"/>
            <a:ext cx="6839400" cy="3723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60" name="Google Shape;60;p13"/>
          <p:cNvSpPr/>
          <p:nvPr/>
        </p:nvSpPr>
        <p:spPr>
          <a:xfrm>
            <a:off x="-18300" y="-40625"/>
            <a:ext cx="768900" cy="518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p:nvPr>
        </p:nvSpPr>
        <p:spPr>
          <a:xfrm rot="-5400000">
            <a:off x="-1228750" y="2190600"/>
            <a:ext cx="39678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3"/>
          <p:cNvSpPr/>
          <p:nvPr/>
        </p:nvSpPr>
        <p:spPr>
          <a:xfrm>
            <a:off x="378575" y="-85900"/>
            <a:ext cx="781800" cy="4699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0" y="4625"/>
            <a:ext cx="4106700" cy="28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04875" y="1458475"/>
            <a:ext cx="3930300" cy="17583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704875" y="3039300"/>
            <a:ext cx="3099000" cy="717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7" name="Google Shape;17;p3"/>
          <p:cNvSpPr txBox="1">
            <a:spLocks noGrp="1"/>
          </p:cNvSpPr>
          <p:nvPr>
            <p:ph type="title" idx="2" hasCustomPrompt="1"/>
          </p:nvPr>
        </p:nvSpPr>
        <p:spPr>
          <a:xfrm>
            <a:off x="704875" y="950575"/>
            <a:ext cx="1554600" cy="812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466007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Passion One"/>
              <a:buNone/>
              <a:defRPr sz="2800">
                <a:solidFill>
                  <a:schemeClr val="dk2"/>
                </a:solidFill>
                <a:latin typeface="Passion One"/>
                <a:ea typeface="Passion One"/>
                <a:cs typeface="Passion One"/>
                <a:sym typeface="Passion One"/>
              </a:defRPr>
            </a:lvl1pPr>
            <a:lvl2pPr lvl="1">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2pPr>
            <a:lvl3pPr lvl="2">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3pPr>
            <a:lvl4pPr lvl="3">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4pPr>
            <a:lvl5pPr lvl="4">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5pPr>
            <a:lvl6pPr lvl="5">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6pPr>
            <a:lvl7pPr lvl="6">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7pPr>
            <a:lvl8pPr lvl="7">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8pPr>
            <a:lvl9pPr lvl="8">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00000"/>
              </a:lnSpc>
              <a:spcBef>
                <a:spcPts val="1600"/>
              </a:spcBef>
              <a:spcAft>
                <a:spcPts val="160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59" r:id="rId3"/>
    <p:sldLayoutId id="214748367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0" name="Google Shape;180;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hyperlink" Target="https://toihocdesignpattern.com/chuong-10-state-pattern-trang-thai-van-vat.html"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3.mp3"/><Relationship Id="rId7"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3.xml"/><Relationship Id="rId10" Type="http://schemas.openxmlformats.org/officeDocument/2006/relationships/image" Target="../media/image1.png"/><Relationship Id="rId4" Type="http://schemas.openxmlformats.org/officeDocument/2006/relationships/audio" Target="../media/media3.mp3"/><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3.mp3"/><Relationship Id="rId7" Type="http://schemas.openxmlformats.org/officeDocument/2006/relationships/image" Target="../media/image27.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audio" Target="../media/media13.mp3"/></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hyperlink" Target="https://toihocdesignpattern.com/chuong-1-strategy-pattern-chao-mung-den-voi-design-patterns.html" TargetMode="External"/><Relationship Id="rId5" Type="http://schemas.openxmlformats.org/officeDocument/2006/relationships/image" Target="../media/image3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microsoft.com/office/2007/relationships/media" Target="../media/media20.mp3"/><Relationship Id="rId7" Type="http://schemas.openxmlformats.org/officeDocument/2006/relationships/image" Target="../media/image1.png"/><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audio" Target="../media/media20.mp3"/></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1.png"/><Relationship Id="rId5" Type="http://schemas.openxmlformats.org/officeDocument/2006/relationships/image" Target="../media/image43.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p3"/><Relationship Id="rId1" Type="http://schemas.microsoft.com/office/2007/relationships/media" Target="../media/media23.mp3"/><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hyperlink" Target="https://toihocdesignpattern.com/chuong-1-strategy-pattern-chao-mung-den-voi-design-patterns.html" TargetMode="External"/><Relationship Id="rId2" Type="http://schemas.openxmlformats.org/officeDocument/2006/relationships/audio" Target="../media/media25.mp3"/><Relationship Id="rId1" Type="http://schemas.microsoft.com/office/2007/relationships/media" Target="../media/media25.mp3"/><Relationship Id="rId6" Type="http://schemas.openxmlformats.org/officeDocument/2006/relationships/hyperlink" Target="https://toihocdesignpattern.com/chuong-8-template-method-pattern.html" TargetMode="External"/><Relationship Id="rId5" Type="http://schemas.openxmlformats.org/officeDocument/2006/relationships/image" Target="../media/image47.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image" Target="../media/image1.png"/><Relationship Id="rId5" Type="http://schemas.openxmlformats.org/officeDocument/2006/relationships/hyperlink" Target="https://toihocdesignpattern.com/chuong-1-strategy-pattern-chao-mung-den-voi-design-patterns.html" TargetMode="Externa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hinhotwp1/StatePattern.git"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hyperlink" Target="https://toihocdesignpattern.com/chuong-10-state-pattern-trang-thai-van-vat.htm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704875" y="1458475"/>
            <a:ext cx="3930300" cy="17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vi-VN" dirty="0"/>
              <a:t>OMPANY</a:t>
            </a:r>
          </a:p>
        </p:txBody>
      </p:sp>
      <p:sp>
        <p:nvSpPr>
          <p:cNvPr id="233" name="Google Shape;233;p33"/>
          <p:cNvSpPr txBox="1">
            <a:spLocks noGrp="1"/>
          </p:cNvSpPr>
          <p:nvPr>
            <p:ph type="subTitle" idx="1"/>
          </p:nvPr>
        </p:nvSpPr>
        <p:spPr>
          <a:xfrm>
            <a:off x="704875" y="3039299"/>
            <a:ext cx="3099000" cy="1153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1">
                    <a:lumMod val="50000"/>
                  </a:schemeClr>
                </a:solidFill>
              </a:rPr>
              <a:t>Chương 10: State Pattern – Trạng thái của vạn vật.</a:t>
            </a:r>
          </a:p>
          <a:p>
            <a:pPr marL="0" lvl="0" indent="0" algn="l" rtl="0">
              <a:spcBef>
                <a:spcPts val="0"/>
              </a:spcBef>
              <a:spcAft>
                <a:spcPts val="0"/>
              </a:spcAft>
              <a:buNone/>
            </a:pPr>
            <a:r>
              <a:rPr lang="vi-VN" dirty="0">
                <a:solidFill>
                  <a:schemeClr val="accent1">
                    <a:lumMod val="50000"/>
                  </a:schemeClr>
                </a:solidFill>
                <a:hlinkClick r:id="rId5">
                  <a:extLst>
                    <a:ext uri="{A12FA001-AC4F-418D-AE19-62706E023703}">
                      <ahyp:hlinkClr xmlns:ahyp="http://schemas.microsoft.com/office/drawing/2018/hyperlinkcolor" val="tx"/>
                    </a:ext>
                  </a:extLst>
                </a:hlinkClick>
              </a:rPr>
              <a:t>Link sách</a:t>
            </a:r>
            <a:endParaRPr lang="vi-VN" dirty="0">
              <a:solidFill>
                <a:schemeClr val="accent1">
                  <a:lumMod val="50000"/>
                </a:schemeClr>
              </a:solidFill>
            </a:endParaRPr>
          </a:p>
        </p:txBody>
      </p:sp>
      <p:sp>
        <p:nvSpPr>
          <p:cNvPr id="234" name="Google Shape;234;p33"/>
          <p:cNvSpPr txBox="1">
            <a:spLocks noGrp="1"/>
          </p:cNvSpPr>
          <p:nvPr>
            <p:ph type="title" idx="2"/>
          </p:nvPr>
        </p:nvSpPr>
        <p:spPr>
          <a:xfrm>
            <a:off x="704875" y="950575"/>
            <a:ext cx="1554600" cy="81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235" name="Google Shape;235;p33"/>
          <p:cNvSpPr/>
          <p:nvPr/>
        </p:nvSpPr>
        <p:spPr>
          <a:xfrm>
            <a:off x="378550" y="2530750"/>
            <a:ext cx="3316500" cy="175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TextToSpeech">
            <a:hlinkClick r:id="" action="ppaction://media"/>
            <a:extLst>
              <a:ext uri="{FF2B5EF4-FFF2-40B4-BE49-F238E27FC236}">
                <a16:creationId xmlns:a16="http://schemas.microsoft.com/office/drawing/2014/main" id="{905E2DC3-D902-4A8A-8772-8793238E7A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40823" y="4446925"/>
            <a:ext cx="609600" cy="609600"/>
          </a:xfrm>
          <a:prstGeom prst="rect">
            <a:avLst/>
          </a:prstGeom>
        </p:spPr>
      </p:pic>
      <p:sp>
        <p:nvSpPr>
          <p:cNvPr id="4" name="TextBox 3">
            <a:extLst>
              <a:ext uri="{FF2B5EF4-FFF2-40B4-BE49-F238E27FC236}">
                <a16:creationId xmlns:a16="http://schemas.microsoft.com/office/drawing/2014/main" id="{7C5EEAE3-F365-42A3-939D-C7E12FBD46C5}"/>
              </a:ext>
            </a:extLst>
          </p:cNvPr>
          <p:cNvSpPr txBox="1"/>
          <p:nvPr/>
        </p:nvSpPr>
        <p:spPr>
          <a:xfrm>
            <a:off x="1007203" y="4521361"/>
            <a:ext cx="1614545" cy="307777"/>
          </a:xfrm>
          <a:prstGeom prst="rect">
            <a:avLst/>
          </a:prstGeom>
          <a:noFill/>
        </p:spPr>
        <p:txBody>
          <a:bodyPr wrap="none" rtlCol="0">
            <a:spAutoFit/>
          </a:bodyPr>
          <a:lstStyle/>
          <a:p>
            <a:r>
              <a:rPr lang="vi-VN" b="1" i="1" dirty="0">
                <a:solidFill>
                  <a:schemeClr val="accent1">
                    <a:lumMod val="50000"/>
                  </a:schemeClr>
                </a:solidFill>
              </a:rPr>
              <a:t>Click to listening</a:t>
            </a:r>
          </a:p>
        </p:txBody>
      </p:sp>
      <p:pic>
        <p:nvPicPr>
          <p:cNvPr id="4098" name="Picture 2" descr="State Pattern - Trạng thái vạn vật">
            <a:extLst>
              <a:ext uri="{FF2B5EF4-FFF2-40B4-BE49-F238E27FC236}">
                <a16:creationId xmlns:a16="http://schemas.microsoft.com/office/drawing/2014/main" id="{BDDD8044-AE4F-420D-9440-65F6BF8E01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0200" y="43453"/>
            <a:ext cx="5013800" cy="510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94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6" name="TextBox 5">
            <a:extLst>
              <a:ext uri="{FF2B5EF4-FFF2-40B4-BE49-F238E27FC236}">
                <a16:creationId xmlns:a16="http://schemas.microsoft.com/office/drawing/2014/main" id="{4F321B67-93F2-4BD9-8346-2121D14628D7}"/>
              </a:ext>
            </a:extLst>
          </p:cNvPr>
          <p:cNvSpPr txBox="1"/>
          <p:nvPr/>
        </p:nvSpPr>
        <p:spPr>
          <a:xfrm>
            <a:off x="1339690" y="2090546"/>
            <a:ext cx="1941557" cy="584775"/>
          </a:xfrm>
          <a:prstGeom prst="rect">
            <a:avLst/>
          </a:prstGeom>
          <a:noFill/>
        </p:spPr>
        <p:txBody>
          <a:bodyPr wrap="none" rtlCol="0">
            <a:spAutoFit/>
          </a:bodyPr>
          <a:lstStyle/>
          <a:p>
            <a:r>
              <a:rPr lang="vi-VN" sz="3200" dirty="0">
                <a:solidFill>
                  <a:schemeClr val="tx2">
                    <a:lumMod val="10000"/>
                  </a:schemeClr>
                </a:solidFill>
                <a:highlight>
                  <a:srgbClr val="FFFF00"/>
                </a:highlight>
              </a:rPr>
              <a:t>Result =&gt;</a:t>
            </a:r>
          </a:p>
        </p:txBody>
      </p:sp>
      <p:pic>
        <p:nvPicPr>
          <p:cNvPr id="13314" name="Picture 2" descr="Kết quả Test">
            <a:extLst>
              <a:ext uri="{FF2B5EF4-FFF2-40B4-BE49-F238E27FC236}">
                <a16:creationId xmlns:a16="http://schemas.microsoft.com/office/drawing/2014/main" id="{73377661-BCF9-4898-9817-1C02CC790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78" y="0"/>
            <a:ext cx="54991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2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4" name="Picture 3">
            <a:extLst>
              <a:ext uri="{FF2B5EF4-FFF2-40B4-BE49-F238E27FC236}">
                <a16:creationId xmlns:a16="http://schemas.microsoft.com/office/drawing/2014/main" id="{DAA64B3A-D65B-4BD5-B3D6-F2D7989EB424}"/>
              </a:ext>
            </a:extLst>
          </p:cNvPr>
          <p:cNvPicPr>
            <a:picLocks noChangeAspect="1"/>
          </p:cNvPicPr>
          <p:nvPr/>
        </p:nvPicPr>
        <p:blipFill>
          <a:blip r:embed="rId5"/>
          <a:stretch>
            <a:fillRect/>
          </a:stretch>
        </p:blipFill>
        <p:spPr>
          <a:xfrm>
            <a:off x="950014" y="161589"/>
            <a:ext cx="8035434" cy="3038811"/>
          </a:xfrm>
          <a:prstGeom prst="rect">
            <a:avLst/>
          </a:prstGeom>
        </p:spPr>
      </p:pic>
      <p:pic>
        <p:nvPicPr>
          <p:cNvPr id="7" name="5">
            <a:hlinkClick r:id="" action="ppaction://media"/>
            <a:extLst>
              <a:ext uri="{FF2B5EF4-FFF2-40B4-BE49-F238E27FC236}">
                <a16:creationId xmlns:a16="http://schemas.microsoft.com/office/drawing/2014/main" id="{ED54D5D9-AA49-4E87-91B8-04EF0A9C89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7457" y="623207"/>
            <a:ext cx="312964" cy="312964"/>
          </a:xfrm>
          <a:prstGeom prst="rect">
            <a:avLst/>
          </a:prstGeom>
        </p:spPr>
      </p:pic>
    </p:spTree>
    <p:extLst>
      <p:ext uri="{BB962C8B-B14F-4D97-AF65-F5344CB8AC3E}">
        <p14:creationId xmlns:p14="http://schemas.microsoft.com/office/powerpoint/2010/main" val="391207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4338" name="Picture 2" descr="Suy nghĩ của CEO về trò chơi 1 phần 10">
            <a:extLst>
              <a:ext uri="{FF2B5EF4-FFF2-40B4-BE49-F238E27FC236}">
                <a16:creationId xmlns:a16="http://schemas.microsoft.com/office/drawing/2014/main" id="{517E12EF-5228-4010-9B99-3DE6F2D65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552" y="0"/>
            <a:ext cx="63071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96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7" name="TextBox 6">
            <a:extLst>
              <a:ext uri="{FF2B5EF4-FFF2-40B4-BE49-F238E27FC236}">
                <a16:creationId xmlns:a16="http://schemas.microsoft.com/office/drawing/2014/main" id="{7C888913-4DAC-40D2-AABD-F99A0AADB8DF}"/>
              </a:ext>
            </a:extLst>
          </p:cNvPr>
          <p:cNvSpPr txBox="1"/>
          <p:nvPr/>
        </p:nvSpPr>
        <p:spPr>
          <a:xfrm>
            <a:off x="141514" y="417844"/>
            <a:ext cx="2801712" cy="2031325"/>
          </a:xfrm>
          <a:prstGeom prst="rect">
            <a:avLst/>
          </a:prstGeom>
          <a:noFill/>
        </p:spPr>
        <p:txBody>
          <a:bodyPr wrap="square">
            <a:spAutoFit/>
          </a:bodyPr>
          <a:lstStyle/>
          <a:p>
            <a:pPr algn="l"/>
            <a:r>
              <a:rPr lang="vi-VN" b="1" i="0" dirty="0">
                <a:solidFill>
                  <a:schemeClr val="accent1">
                    <a:lumMod val="50000"/>
                  </a:schemeClr>
                </a:solidFill>
                <a:effectLst/>
                <a:latin typeface="Droid Serif"/>
              </a:rPr>
              <a:t>Bài tập</a:t>
            </a:r>
            <a:r>
              <a:rPr lang="vi-VN" b="0" i="0" dirty="0">
                <a:solidFill>
                  <a:schemeClr val="accent1">
                    <a:lumMod val="50000"/>
                  </a:schemeClr>
                </a:solidFill>
                <a:effectLst/>
                <a:latin typeface="Droid Serif"/>
              </a:rPr>
              <a:t>:</a:t>
            </a:r>
          </a:p>
          <a:p>
            <a:pPr algn="l"/>
            <a:r>
              <a:rPr lang="vi-VN" b="0" i="0" dirty="0">
                <a:solidFill>
                  <a:schemeClr val="accent1">
                    <a:lumMod val="50000"/>
                  </a:schemeClr>
                </a:solidFill>
                <a:effectLst/>
                <a:latin typeface="Droid Serif"/>
              </a:rPr>
              <a:t>Vẽ sơ đồ trạng thái cho Gumball Machine xử lý trò chơi “1 phần 10”. Trong trò chơi này, 10% thời gian trạng thái Sold dẫn đến hai viên kẹo được phân phát chứ không phải là một. Kiểm tra câu trả lời của bạn với chúng tôi để đảm bảo chúng tôi đồng ý trước khi bạn đi xa hơn…</a:t>
            </a:r>
          </a:p>
        </p:txBody>
      </p:sp>
      <p:pic>
        <p:nvPicPr>
          <p:cNvPr id="15362" name="Picture 2" descr="Đáp án">
            <a:extLst>
              <a:ext uri="{FF2B5EF4-FFF2-40B4-BE49-F238E27FC236}">
                <a16:creationId xmlns:a16="http://schemas.microsoft.com/office/drawing/2014/main" id="{84D0FC1A-AC74-4BFC-8855-9EA00F53C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226" y="255814"/>
            <a:ext cx="6295158" cy="48876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48668B4-33B1-41FB-BA92-AF7E0D3D632D}"/>
              </a:ext>
            </a:extLst>
          </p:cNvPr>
          <p:cNvSpPr txBox="1"/>
          <p:nvPr/>
        </p:nvSpPr>
        <p:spPr>
          <a:xfrm>
            <a:off x="1651908" y="3596122"/>
            <a:ext cx="1167492" cy="369332"/>
          </a:xfrm>
          <a:prstGeom prst="rect">
            <a:avLst/>
          </a:prstGeom>
          <a:noFill/>
        </p:spPr>
        <p:txBody>
          <a:bodyPr wrap="square">
            <a:spAutoFit/>
          </a:bodyPr>
          <a:lstStyle/>
          <a:p>
            <a:pPr algn="l"/>
            <a:r>
              <a:rPr lang="vi-VN" sz="1800" b="0" i="0" dirty="0">
                <a:solidFill>
                  <a:srgbClr val="C00000"/>
                </a:solidFill>
                <a:effectLst/>
                <a:highlight>
                  <a:srgbClr val="FFFF00"/>
                </a:highlight>
                <a:latin typeface="Droid Serif"/>
              </a:rPr>
              <a:t>Đáp án =&gt;</a:t>
            </a:r>
          </a:p>
        </p:txBody>
      </p:sp>
    </p:spTree>
    <p:extLst>
      <p:ext uri="{BB962C8B-B14F-4D97-AF65-F5344CB8AC3E}">
        <p14:creationId xmlns:p14="http://schemas.microsoft.com/office/powerpoint/2010/main" val="1371394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6386" name="Picture 2" descr="Các state hiện tại được định nghĩa bằng biến tĩnh">
            <a:extLst>
              <a:ext uri="{FF2B5EF4-FFF2-40B4-BE49-F238E27FC236}">
                <a16:creationId xmlns:a16="http://schemas.microsoft.com/office/drawing/2014/main" id="{F944B0B6-561C-4935-915F-8F5E4E81F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486" y="0"/>
            <a:ext cx="5856513" cy="36156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FA2E3E3-4742-4559-AA5F-C20805A2ED8C}"/>
              </a:ext>
            </a:extLst>
          </p:cNvPr>
          <p:cNvPicPr>
            <a:picLocks noChangeAspect="1"/>
          </p:cNvPicPr>
          <p:nvPr/>
        </p:nvPicPr>
        <p:blipFill>
          <a:blip r:embed="rId4"/>
          <a:stretch>
            <a:fillRect/>
          </a:stretch>
        </p:blipFill>
        <p:spPr>
          <a:xfrm>
            <a:off x="3788229" y="3540736"/>
            <a:ext cx="5355770" cy="1602764"/>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37C83E4E-A7C6-4EB1-B21C-A791C97B8ED4}"/>
              </a:ext>
            </a:extLst>
          </p:cNvPr>
          <p:cNvSpPr txBox="1"/>
          <p:nvPr/>
        </p:nvSpPr>
        <p:spPr>
          <a:xfrm>
            <a:off x="206828" y="384053"/>
            <a:ext cx="2612571" cy="2800767"/>
          </a:xfrm>
          <a:prstGeom prst="rect">
            <a:avLst/>
          </a:prstGeom>
          <a:noFill/>
        </p:spPr>
        <p:txBody>
          <a:bodyPr wrap="square">
            <a:spAutoFit/>
          </a:bodyPr>
          <a:lstStyle/>
          <a:p>
            <a:pPr algn="l"/>
            <a:r>
              <a:rPr lang="vi-VN" sz="1600" b="1" i="0" dirty="0">
                <a:solidFill>
                  <a:schemeClr val="accent1">
                    <a:lumMod val="50000"/>
                  </a:schemeClr>
                </a:solidFill>
                <a:effectLst/>
                <a:latin typeface="Oswald" panose="00000500000000000000" pitchFamily="2" charset="0"/>
              </a:rPr>
              <a:t>Các trạng thái hiện tại rất lộn xộn</a:t>
            </a:r>
            <a:endParaRPr lang="vi-VN" sz="1600" b="0" i="0" dirty="0">
              <a:solidFill>
                <a:schemeClr val="accent1">
                  <a:lumMod val="50000"/>
                </a:schemeClr>
              </a:solidFill>
              <a:effectLst/>
              <a:latin typeface="Oswald" panose="00000500000000000000" pitchFamily="2" charset="0"/>
            </a:endParaRPr>
          </a:p>
          <a:p>
            <a:pPr algn="l"/>
            <a:r>
              <a:rPr lang="vi-VN" sz="1600" b="0" i="0" dirty="0">
                <a:solidFill>
                  <a:schemeClr val="accent4">
                    <a:lumMod val="50000"/>
                  </a:schemeClr>
                </a:solidFill>
                <a:effectLst/>
                <a:latin typeface="Droid Serif"/>
              </a:rPr>
              <a:t>Bạn đã viết code cho Gumball machine bằng phương pháp được suy nghĩ kỹ lưỡng không có nghĩa là nó sẽ dễ dàng được mở rộng. Thực tế, khi bạn quay lại và xem code của mình và suy nghĩ về những gì bạn sẽ phải làm để sửa đổi nó, thì…</a:t>
            </a:r>
          </a:p>
        </p:txBody>
      </p:sp>
    </p:spTree>
    <p:extLst>
      <p:ext uri="{BB962C8B-B14F-4D97-AF65-F5344CB8AC3E}">
        <p14:creationId xmlns:p14="http://schemas.microsoft.com/office/powerpoint/2010/main" val="3012114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5" name="TextBox 4">
            <a:extLst>
              <a:ext uri="{FF2B5EF4-FFF2-40B4-BE49-F238E27FC236}">
                <a16:creationId xmlns:a16="http://schemas.microsoft.com/office/drawing/2014/main" id="{743DE988-006E-404A-AAEC-AE329C8A2C16}"/>
              </a:ext>
            </a:extLst>
          </p:cNvPr>
          <p:cNvSpPr txBox="1"/>
          <p:nvPr/>
        </p:nvSpPr>
        <p:spPr>
          <a:xfrm>
            <a:off x="2694215" y="4743082"/>
            <a:ext cx="4582884" cy="307777"/>
          </a:xfrm>
          <a:prstGeom prst="rect">
            <a:avLst/>
          </a:prstGeom>
          <a:noFill/>
        </p:spPr>
        <p:txBody>
          <a:bodyPr wrap="square">
            <a:spAutoFit/>
          </a:bodyPr>
          <a:lstStyle/>
          <a:p>
            <a:r>
              <a:rPr lang="vi-VN" b="1" i="0" dirty="0">
                <a:solidFill>
                  <a:srgbClr val="252525"/>
                </a:solidFill>
                <a:effectLst/>
                <a:latin typeface="Droid Serif"/>
              </a:rPr>
              <a:t>Joe</a:t>
            </a:r>
            <a:endParaRPr lang="vi-VN" dirty="0"/>
          </a:p>
        </p:txBody>
      </p:sp>
      <p:sp>
        <p:nvSpPr>
          <p:cNvPr id="7" name="TextBox 6">
            <a:extLst>
              <a:ext uri="{FF2B5EF4-FFF2-40B4-BE49-F238E27FC236}">
                <a16:creationId xmlns:a16="http://schemas.microsoft.com/office/drawing/2014/main" id="{7D699433-6BA1-4C25-9E9F-BE1AF1E10E72}"/>
              </a:ext>
            </a:extLst>
          </p:cNvPr>
          <p:cNvSpPr txBox="1"/>
          <p:nvPr/>
        </p:nvSpPr>
        <p:spPr>
          <a:xfrm>
            <a:off x="3292928" y="4743081"/>
            <a:ext cx="4582884" cy="307777"/>
          </a:xfrm>
          <a:prstGeom prst="rect">
            <a:avLst/>
          </a:prstGeom>
          <a:noFill/>
        </p:spPr>
        <p:txBody>
          <a:bodyPr wrap="square">
            <a:spAutoFit/>
          </a:bodyPr>
          <a:lstStyle/>
          <a:p>
            <a:r>
              <a:rPr lang="vi-VN" b="1" i="0" dirty="0">
                <a:solidFill>
                  <a:srgbClr val="252525"/>
                </a:solidFill>
                <a:effectLst/>
                <a:latin typeface="Droid Serif"/>
              </a:rPr>
              <a:t>Anne</a:t>
            </a:r>
            <a:endParaRPr lang="vi-VN" dirty="0"/>
          </a:p>
        </p:txBody>
      </p:sp>
      <p:pic>
        <p:nvPicPr>
          <p:cNvPr id="8" name="6">
            <a:hlinkClick r:id="" action="ppaction://media"/>
            <a:extLst>
              <a:ext uri="{FF2B5EF4-FFF2-40B4-BE49-F238E27FC236}">
                <a16:creationId xmlns:a16="http://schemas.microsoft.com/office/drawing/2014/main" id="{7317ECCA-39BA-42D9-94D4-CE27811D5A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6828" y="318406"/>
            <a:ext cx="454479" cy="454479"/>
          </a:xfrm>
          <a:prstGeom prst="rect">
            <a:avLst/>
          </a:prstGeom>
        </p:spPr>
      </p:pic>
      <p:pic>
        <p:nvPicPr>
          <p:cNvPr id="17410" name="Picture 2" descr="Thiết kế bên trên là không tốt">
            <a:extLst>
              <a:ext uri="{FF2B5EF4-FFF2-40B4-BE49-F238E27FC236}">
                <a16:creationId xmlns:a16="http://schemas.microsoft.com/office/drawing/2014/main" id="{B287FE39-9C1E-4A4D-8E8E-D5BD2BEE27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785" y="0"/>
            <a:ext cx="6406923" cy="460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30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2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3" name="Picture 2">
            <a:extLst>
              <a:ext uri="{FF2B5EF4-FFF2-40B4-BE49-F238E27FC236}">
                <a16:creationId xmlns:a16="http://schemas.microsoft.com/office/drawing/2014/main" id="{D9EDB4EC-E8FA-45F5-9E66-27F0D13EE2BE}"/>
              </a:ext>
            </a:extLst>
          </p:cNvPr>
          <p:cNvPicPr>
            <a:picLocks noChangeAspect="1"/>
          </p:cNvPicPr>
          <p:nvPr/>
        </p:nvPicPr>
        <p:blipFill>
          <a:blip r:embed="rId5"/>
          <a:stretch>
            <a:fillRect/>
          </a:stretch>
        </p:blipFill>
        <p:spPr>
          <a:xfrm>
            <a:off x="85954" y="124401"/>
            <a:ext cx="6468378" cy="1476581"/>
          </a:xfrm>
          <a:prstGeom prst="rect">
            <a:avLst/>
          </a:prstGeom>
        </p:spPr>
      </p:pic>
      <p:pic>
        <p:nvPicPr>
          <p:cNvPr id="5" name="Picture 4">
            <a:extLst>
              <a:ext uri="{FF2B5EF4-FFF2-40B4-BE49-F238E27FC236}">
                <a16:creationId xmlns:a16="http://schemas.microsoft.com/office/drawing/2014/main" id="{B0521F37-5465-400F-91C3-E9A09C6C75DD}"/>
              </a:ext>
            </a:extLst>
          </p:cNvPr>
          <p:cNvPicPr>
            <a:picLocks noChangeAspect="1"/>
          </p:cNvPicPr>
          <p:nvPr/>
        </p:nvPicPr>
        <p:blipFill>
          <a:blip r:embed="rId6"/>
          <a:stretch>
            <a:fillRect/>
          </a:stretch>
        </p:blipFill>
        <p:spPr>
          <a:xfrm>
            <a:off x="3731017" y="1258306"/>
            <a:ext cx="5020195" cy="3885194"/>
          </a:xfrm>
          <a:prstGeom prst="rect">
            <a:avLst/>
          </a:prstGeom>
        </p:spPr>
      </p:pic>
      <p:pic>
        <p:nvPicPr>
          <p:cNvPr id="6" name="7">
            <a:hlinkClick r:id="" action="ppaction://media"/>
            <a:extLst>
              <a:ext uri="{FF2B5EF4-FFF2-40B4-BE49-F238E27FC236}">
                <a16:creationId xmlns:a16="http://schemas.microsoft.com/office/drawing/2014/main" id="{CED50875-8CC6-4D7E-94C4-12F2ED79B7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954" y="2103813"/>
            <a:ext cx="467937" cy="467937"/>
          </a:xfrm>
          <a:prstGeom prst="rect">
            <a:avLst/>
          </a:prstGeom>
        </p:spPr>
      </p:pic>
    </p:spTree>
    <p:extLst>
      <p:ext uri="{BB962C8B-B14F-4D97-AF65-F5344CB8AC3E}">
        <p14:creationId xmlns:p14="http://schemas.microsoft.com/office/powerpoint/2010/main" val="330955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026" name="Picture 2" descr="Định nghĩa các interface và class của State Pattern">
            <a:extLst>
              <a:ext uri="{FF2B5EF4-FFF2-40B4-BE49-F238E27FC236}">
                <a16:creationId xmlns:a16="http://schemas.microsoft.com/office/drawing/2014/main" id="{67AAEC71-A5F1-45B8-87CE-50390041A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029" y="0"/>
            <a:ext cx="5050971"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D97C57-81EB-4979-8474-4C6C58379F3A}"/>
              </a:ext>
            </a:extLst>
          </p:cNvPr>
          <p:cNvSpPr txBox="1"/>
          <p:nvPr/>
        </p:nvSpPr>
        <p:spPr>
          <a:xfrm>
            <a:off x="783771" y="575454"/>
            <a:ext cx="3156856" cy="523220"/>
          </a:xfrm>
          <a:prstGeom prst="rect">
            <a:avLst/>
          </a:prstGeom>
          <a:noFill/>
        </p:spPr>
        <p:txBody>
          <a:bodyPr wrap="square">
            <a:spAutoFit/>
          </a:bodyPr>
          <a:lstStyle/>
          <a:p>
            <a:pPr algn="l"/>
            <a:r>
              <a:rPr lang="vi-VN" b="1" i="0" dirty="0">
                <a:solidFill>
                  <a:schemeClr val="accent1">
                    <a:lumMod val="50000"/>
                  </a:schemeClr>
                </a:solidFill>
                <a:effectLst/>
                <a:latin typeface="Oswald" panose="00000500000000000000" pitchFamily="2" charset="0"/>
              </a:rPr>
              <a:t>Định nghĩa các interface và class của State Pattern</a:t>
            </a:r>
            <a:endParaRPr lang="vi-VN" b="0" i="0" dirty="0">
              <a:solidFill>
                <a:schemeClr val="accent1">
                  <a:lumMod val="50000"/>
                </a:schemeClr>
              </a:solidFill>
              <a:effectLst/>
              <a:latin typeface="Oswald" panose="00000500000000000000" pitchFamily="2" charset="0"/>
            </a:endParaRPr>
          </a:p>
        </p:txBody>
      </p:sp>
    </p:spTree>
    <p:extLst>
      <p:ext uri="{BB962C8B-B14F-4D97-AF65-F5344CB8AC3E}">
        <p14:creationId xmlns:p14="http://schemas.microsoft.com/office/powerpoint/2010/main" val="1687322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88B41428-7D10-47E5-9309-4B6ED7C9805D}"/>
              </a:ext>
            </a:extLst>
          </p:cNvPr>
          <p:cNvSpPr txBox="1"/>
          <p:nvPr/>
        </p:nvSpPr>
        <p:spPr>
          <a:xfrm>
            <a:off x="751115" y="1077448"/>
            <a:ext cx="3712028" cy="1600438"/>
          </a:xfrm>
          <a:prstGeom prst="rect">
            <a:avLst/>
          </a:prstGeom>
          <a:noFill/>
        </p:spPr>
        <p:txBody>
          <a:bodyPr wrap="square">
            <a:spAutoFit/>
          </a:bodyPr>
          <a:lstStyle/>
          <a:p>
            <a:pPr algn="l"/>
            <a:r>
              <a:rPr lang="vi-VN" b="1" i="0" dirty="0">
                <a:solidFill>
                  <a:schemeClr val="accent1">
                    <a:lumMod val="50000"/>
                  </a:schemeClr>
                </a:solidFill>
                <a:effectLst/>
                <a:latin typeface="Droid Serif"/>
              </a:rPr>
              <a:t>Bài tập</a:t>
            </a:r>
            <a:r>
              <a:rPr lang="vi-VN" b="0" i="0" dirty="0">
                <a:solidFill>
                  <a:schemeClr val="accent1">
                    <a:lumMod val="50000"/>
                  </a:schemeClr>
                </a:solidFill>
                <a:effectLst/>
                <a:latin typeface="Droid Serif"/>
              </a:rPr>
              <a:t>:</a:t>
            </a:r>
          </a:p>
          <a:p>
            <a:pPr algn="l"/>
            <a:r>
              <a:rPr lang="vi-VN" b="0" i="0" dirty="0">
                <a:solidFill>
                  <a:srgbClr val="252525"/>
                </a:solidFill>
                <a:effectLst/>
                <a:latin typeface="Droid Serif"/>
              </a:rPr>
              <a:t>Để thực hiện các trạng thái của gumble machine, trước tiên chúng ta cần chỉ định hành vi của các lớp khi mỗi hành động được gọi. Chú thích sơ đồ bên dưới với hành vi của từng hành động trong mỗi lớp; chúng tôi đã điền trước vào một vài thứ cho bạn.</a:t>
            </a:r>
          </a:p>
        </p:txBody>
      </p:sp>
      <p:pic>
        <p:nvPicPr>
          <p:cNvPr id="2050" name="Picture 2" descr="Bài tập">
            <a:extLst>
              <a:ext uri="{FF2B5EF4-FFF2-40B4-BE49-F238E27FC236}">
                <a16:creationId xmlns:a16="http://schemas.microsoft.com/office/drawing/2014/main" id="{54FF7966-2E6F-4B20-BA47-A50EA9F224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3" y="0"/>
            <a:ext cx="4680857" cy="51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9">
            <a:hlinkClick r:id="" action="ppaction://media"/>
            <a:extLst>
              <a:ext uri="{FF2B5EF4-FFF2-40B4-BE49-F238E27FC236}">
                <a16:creationId xmlns:a16="http://schemas.microsoft.com/office/drawing/2014/main" id="{F4A647B3-90C2-4420-9B51-30C92EA7D0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201" y="1360716"/>
            <a:ext cx="516951" cy="516951"/>
          </a:xfrm>
          <a:prstGeom prst="rect">
            <a:avLst/>
          </a:prstGeom>
        </p:spPr>
      </p:pic>
    </p:spTree>
    <p:extLst>
      <p:ext uri="{BB962C8B-B14F-4D97-AF65-F5344CB8AC3E}">
        <p14:creationId xmlns:p14="http://schemas.microsoft.com/office/powerpoint/2010/main" val="383727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3074" name="Picture 2" descr="Đáp án">
            <a:extLst>
              <a:ext uri="{FF2B5EF4-FFF2-40B4-BE49-F238E27FC236}">
                <a16:creationId xmlns:a16="http://schemas.microsoft.com/office/drawing/2014/main" id="{97E2AD8E-BA64-40C6-9CF4-4F8719706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314" y="0"/>
            <a:ext cx="4136572" cy="51272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BFFFA9-F0A5-461F-AE97-D1A967DE3CF8}"/>
              </a:ext>
            </a:extLst>
          </p:cNvPr>
          <p:cNvSpPr txBox="1"/>
          <p:nvPr/>
        </p:nvSpPr>
        <p:spPr>
          <a:xfrm>
            <a:off x="759048" y="891141"/>
            <a:ext cx="4582884" cy="400110"/>
          </a:xfrm>
          <a:prstGeom prst="rect">
            <a:avLst/>
          </a:prstGeom>
          <a:noFill/>
        </p:spPr>
        <p:txBody>
          <a:bodyPr wrap="square">
            <a:spAutoFit/>
          </a:bodyPr>
          <a:lstStyle/>
          <a:p>
            <a:r>
              <a:rPr lang="vi-VN" sz="2000" b="1" i="1" dirty="0">
                <a:solidFill>
                  <a:schemeClr val="accent1">
                    <a:lumMod val="50000"/>
                  </a:schemeClr>
                </a:solidFill>
                <a:effectLst/>
                <a:latin typeface="Droid Serif"/>
              </a:rPr>
              <a:t>Đáp án:</a:t>
            </a:r>
            <a:endParaRPr lang="vi-VN" sz="2000" i="1" dirty="0">
              <a:solidFill>
                <a:schemeClr val="accent1">
                  <a:lumMod val="50000"/>
                </a:schemeClr>
              </a:solidFill>
            </a:endParaRPr>
          </a:p>
        </p:txBody>
      </p:sp>
    </p:spTree>
    <p:extLst>
      <p:ext uri="{BB962C8B-B14F-4D97-AF65-F5344CB8AC3E}">
        <p14:creationId xmlns:p14="http://schemas.microsoft.com/office/powerpoint/2010/main" val="410355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5124" name="Picture 4" descr="Các trạng thái của máy bắn kẹo">
            <a:extLst>
              <a:ext uri="{FF2B5EF4-FFF2-40B4-BE49-F238E27FC236}">
                <a16:creationId xmlns:a16="http://schemas.microsoft.com/office/drawing/2014/main" id="{D98A0B93-22A5-457C-957D-F44C541905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07" y="-113435"/>
            <a:ext cx="5820429" cy="481606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áy phát kẹo cao su">
            <a:extLst>
              <a:ext uri="{FF2B5EF4-FFF2-40B4-BE49-F238E27FC236}">
                <a16:creationId xmlns:a16="http://schemas.microsoft.com/office/drawing/2014/main" id="{42603C05-BF0A-4A61-8CE9-1DF220AAD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2771" y="3218546"/>
            <a:ext cx="3451229" cy="19413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16F5D55-B95D-4CC6-9A4C-DAB63E195E29}"/>
              </a:ext>
            </a:extLst>
          </p:cNvPr>
          <p:cNvPicPr>
            <a:picLocks noChangeAspect="1"/>
          </p:cNvPicPr>
          <p:nvPr/>
        </p:nvPicPr>
        <p:blipFill>
          <a:blip r:embed="rId9"/>
          <a:stretch>
            <a:fillRect/>
          </a:stretch>
        </p:blipFill>
        <p:spPr>
          <a:xfrm>
            <a:off x="5960191" y="0"/>
            <a:ext cx="3227809" cy="2571750"/>
          </a:xfrm>
          <a:prstGeom prst="rect">
            <a:avLst/>
          </a:prstGeom>
        </p:spPr>
      </p:pic>
      <p:pic>
        <p:nvPicPr>
          <p:cNvPr id="16" name="AudioTextToSpeech (1)">
            <a:hlinkClick r:id="" action="ppaction://media"/>
            <a:extLst>
              <a:ext uri="{FF2B5EF4-FFF2-40B4-BE49-F238E27FC236}">
                <a16:creationId xmlns:a16="http://schemas.microsoft.com/office/drawing/2014/main" id="{4B46FC35-2A3A-4410-9933-1E4E5A3C298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4618" y="2165324"/>
            <a:ext cx="311626" cy="311626"/>
          </a:xfrm>
          <a:prstGeom prst="rect">
            <a:avLst/>
          </a:prstGeom>
        </p:spPr>
      </p:pic>
      <p:sp>
        <p:nvSpPr>
          <p:cNvPr id="17" name="TextBox 16">
            <a:extLst>
              <a:ext uri="{FF2B5EF4-FFF2-40B4-BE49-F238E27FC236}">
                <a16:creationId xmlns:a16="http://schemas.microsoft.com/office/drawing/2014/main" id="{BB5C4680-C08F-4A0A-B973-6720202885E2}"/>
              </a:ext>
            </a:extLst>
          </p:cNvPr>
          <p:cNvSpPr txBox="1"/>
          <p:nvPr/>
        </p:nvSpPr>
        <p:spPr>
          <a:xfrm>
            <a:off x="7023614" y="2476950"/>
            <a:ext cx="2182008" cy="276999"/>
          </a:xfrm>
          <a:prstGeom prst="rect">
            <a:avLst/>
          </a:prstGeom>
          <a:noFill/>
        </p:spPr>
        <p:txBody>
          <a:bodyPr wrap="square" rtlCol="0">
            <a:spAutoFit/>
          </a:bodyPr>
          <a:lstStyle/>
          <a:p>
            <a:r>
              <a:rPr lang="en-US" sz="1200" b="1" i="1" dirty="0">
                <a:solidFill>
                  <a:schemeClr val="accent1">
                    <a:lumMod val="50000"/>
                  </a:schemeClr>
                </a:solidFill>
              </a:rPr>
              <a:t>1. </a:t>
            </a:r>
            <a:r>
              <a:rPr lang="en-US" sz="1200" b="1" i="1" dirty="0" err="1">
                <a:solidFill>
                  <a:schemeClr val="accent1">
                    <a:lumMod val="50000"/>
                  </a:schemeClr>
                </a:solidFill>
              </a:rPr>
              <a:t>Gumble</a:t>
            </a:r>
            <a:r>
              <a:rPr lang="en-US" sz="1200" b="1" i="1" dirty="0">
                <a:solidFill>
                  <a:schemeClr val="accent1">
                    <a:lumMod val="50000"/>
                  </a:schemeClr>
                </a:solidFill>
              </a:rPr>
              <a:t> Machine </a:t>
            </a:r>
            <a:r>
              <a:rPr lang="en-US" sz="1200" b="1" i="1" dirty="0" err="1">
                <a:solidFill>
                  <a:schemeClr val="accent1">
                    <a:lumMod val="50000"/>
                  </a:schemeClr>
                </a:solidFill>
              </a:rPr>
              <a:t>là</a:t>
            </a:r>
            <a:r>
              <a:rPr lang="en-US" sz="1200" b="1" i="1" dirty="0">
                <a:solidFill>
                  <a:schemeClr val="accent1">
                    <a:lumMod val="50000"/>
                  </a:schemeClr>
                </a:solidFill>
              </a:rPr>
              <a:t> </a:t>
            </a:r>
            <a:r>
              <a:rPr lang="en-US" sz="1200" b="1" i="1" dirty="0" err="1">
                <a:solidFill>
                  <a:schemeClr val="accent1">
                    <a:lumMod val="50000"/>
                  </a:schemeClr>
                </a:solidFill>
              </a:rPr>
              <a:t>gì</a:t>
            </a:r>
            <a:r>
              <a:rPr lang="en-US" sz="1200" b="1" i="1" dirty="0">
                <a:solidFill>
                  <a:schemeClr val="accent1">
                    <a:lumMod val="50000"/>
                  </a:schemeClr>
                </a:solidFill>
              </a:rPr>
              <a:t> ?</a:t>
            </a:r>
            <a:endParaRPr lang="vi-VN" sz="1200" b="1" i="1" dirty="0">
              <a:solidFill>
                <a:schemeClr val="accent1">
                  <a:lumMod val="50000"/>
                </a:schemeClr>
              </a:solidFill>
            </a:endParaRPr>
          </a:p>
        </p:txBody>
      </p:sp>
      <p:pic>
        <p:nvPicPr>
          <p:cNvPr id="18" name="gumble machine 2">
            <a:hlinkClick r:id="" action="ppaction://media"/>
            <a:extLst>
              <a:ext uri="{FF2B5EF4-FFF2-40B4-BE49-F238E27FC236}">
                <a16:creationId xmlns:a16="http://schemas.microsoft.com/office/drawing/2014/main" id="{C4BE8C4E-7452-4A6D-B93C-2F0B77D9E5DE}"/>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031080" y="3307200"/>
            <a:ext cx="351084" cy="351084"/>
          </a:xfrm>
          <a:prstGeom prst="rect">
            <a:avLst/>
          </a:prstGeom>
        </p:spPr>
      </p:pic>
      <p:sp>
        <p:nvSpPr>
          <p:cNvPr id="23" name="TextBox 22">
            <a:extLst>
              <a:ext uri="{FF2B5EF4-FFF2-40B4-BE49-F238E27FC236}">
                <a16:creationId xmlns:a16="http://schemas.microsoft.com/office/drawing/2014/main" id="{8AAB6B4F-C14D-4827-9BFB-FE723A188FD4}"/>
              </a:ext>
            </a:extLst>
          </p:cNvPr>
          <p:cNvSpPr txBox="1"/>
          <p:nvPr/>
        </p:nvSpPr>
        <p:spPr>
          <a:xfrm>
            <a:off x="5736771" y="3658284"/>
            <a:ext cx="1290787" cy="646331"/>
          </a:xfrm>
          <a:prstGeom prst="rect">
            <a:avLst/>
          </a:prstGeom>
          <a:noFill/>
        </p:spPr>
        <p:txBody>
          <a:bodyPr wrap="square">
            <a:spAutoFit/>
          </a:bodyPr>
          <a:lstStyle/>
          <a:p>
            <a:r>
              <a:rPr lang="en-US" sz="1200" b="1" i="1" dirty="0">
                <a:solidFill>
                  <a:schemeClr val="accent1">
                    <a:lumMod val="50000"/>
                  </a:schemeClr>
                </a:solidFill>
              </a:rPr>
              <a:t>2. </a:t>
            </a:r>
            <a:r>
              <a:rPr lang="en-US" sz="1200" b="1" i="1" dirty="0" err="1">
                <a:solidFill>
                  <a:schemeClr val="accent1">
                    <a:lumMod val="50000"/>
                  </a:schemeClr>
                </a:solidFill>
              </a:rPr>
              <a:t>Các</a:t>
            </a:r>
            <a:r>
              <a:rPr lang="en-US" sz="1200" b="1" i="1" dirty="0">
                <a:solidFill>
                  <a:schemeClr val="accent1">
                    <a:lumMod val="50000"/>
                  </a:schemeClr>
                </a:solidFill>
              </a:rPr>
              <a:t> </a:t>
            </a:r>
            <a:r>
              <a:rPr lang="en-US" sz="1200" b="1" i="1" dirty="0" err="1">
                <a:solidFill>
                  <a:schemeClr val="accent1">
                    <a:lumMod val="50000"/>
                  </a:schemeClr>
                </a:solidFill>
              </a:rPr>
              <a:t>trạng</a:t>
            </a:r>
            <a:r>
              <a:rPr lang="en-US" sz="1200" b="1" i="1" dirty="0">
                <a:solidFill>
                  <a:schemeClr val="accent1">
                    <a:lumMod val="50000"/>
                  </a:schemeClr>
                </a:solidFill>
              </a:rPr>
              <a:t> </a:t>
            </a:r>
            <a:r>
              <a:rPr lang="en-US" sz="1200" b="1" i="1" dirty="0" err="1">
                <a:solidFill>
                  <a:schemeClr val="accent1">
                    <a:lumMod val="50000"/>
                  </a:schemeClr>
                </a:solidFill>
              </a:rPr>
              <a:t>thái</a:t>
            </a:r>
            <a:r>
              <a:rPr lang="en-US" sz="1200" b="1" i="1" dirty="0">
                <a:solidFill>
                  <a:schemeClr val="accent1">
                    <a:lumMod val="50000"/>
                  </a:schemeClr>
                </a:solidFill>
              </a:rPr>
              <a:t> </a:t>
            </a:r>
            <a:r>
              <a:rPr lang="en-US" sz="1200" b="1" i="1" dirty="0" err="1">
                <a:solidFill>
                  <a:schemeClr val="accent1">
                    <a:lumMod val="50000"/>
                  </a:schemeClr>
                </a:solidFill>
              </a:rPr>
              <a:t>của</a:t>
            </a:r>
            <a:r>
              <a:rPr lang="en-US" sz="1200" b="1" i="1" dirty="0">
                <a:solidFill>
                  <a:schemeClr val="accent1">
                    <a:lumMod val="50000"/>
                  </a:schemeClr>
                </a:solidFill>
              </a:rPr>
              <a:t> </a:t>
            </a:r>
            <a:r>
              <a:rPr lang="en-US" sz="1200" b="1" i="1" dirty="0" err="1">
                <a:solidFill>
                  <a:schemeClr val="accent1">
                    <a:lumMod val="50000"/>
                  </a:schemeClr>
                </a:solidFill>
              </a:rPr>
              <a:t>máy</a:t>
            </a:r>
            <a:r>
              <a:rPr lang="en-US" sz="1200" b="1" i="1" dirty="0">
                <a:solidFill>
                  <a:schemeClr val="accent1">
                    <a:lumMod val="50000"/>
                  </a:schemeClr>
                </a:solidFill>
              </a:rPr>
              <a:t> </a:t>
            </a:r>
            <a:r>
              <a:rPr lang="en-US" sz="1200" b="1" i="1" dirty="0" err="1">
                <a:solidFill>
                  <a:schemeClr val="accent1">
                    <a:lumMod val="50000"/>
                  </a:schemeClr>
                </a:solidFill>
              </a:rPr>
              <a:t>gumble</a:t>
            </a:r>
            <a:r>
              <a:rPr lang="en-US" sz="1200" b="1" i="1" dirty="0">
                <a:solidFill>
                  <a:schemeClr val="accent1">
                    <a:lumMod val="50000"/>
                  </a:schemeClr>
                </a:solidFill>
              </a:rPr>
              <a:t> (state)</a:t>
            </a:r>
            <a:endParaRPr lang="vi-VN" sz="1200" b="1" i="1" dirty="0">
              <a:solidFill>
                <a:schemeClr val="accent1">
                  <a:lumMod val="50000"/>
                </a:schemeClr>
              </a:solidFill>
            </a:endParaRPr>
          </a:p>
        </p:txBody>
      </p:sp>
      <p:pic>
        <p:nvPicPr>
          <p:cNvPr id="5" name="Picture 4">
            <a:extLst>
              <a:ext uri="{FF2B5EF4-FFF2-40B4-BE49-F238E27FC236}">
                <a16:creationId xmlns:a16="http://schemas.microsoft.com/office/drawing/2014/main" id="{54935E6D-B1B9-4C10-8C46-9205078067EE}"/>
              </a:ext>
            </a:extLst>
          </p:cNvPr>
          <p:cNvPicPr>
            <a:picLocks noChangeAspect="1"/>
          </p:cNvPicPr>
          <p:nvPr/>
        </p:nvPicPr>
        <p:blipFill>
          <a:blip r:embed="rId11"/>
          <a:stretch>
            <a:fillRect/>
          </a:stretch>
        </p:blipFill>
        <p:spPr>
          <a:xfrm>
            <a:off x="-54607" y="4611157"/>
            <a:ext cx="5747378" cy="5323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64"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205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026" name="Picture 2" descr="Implementing State classes của chúng tôi">
            <a:extLst>
              <a:ext uri="{FF2B5EF4-FFF2-40B4-BE49-F238E27FC236}">
                <a16:creationId xmlns:a16="http://schemas.microsoft.com/office/drawing/2014/main" id="{AE777431-AB8D-46C2-AF59-431931F356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2829" y="417607"/>
            <a:ext cx="6446709" cy="45571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06DE61CA-32F3-47B4-A15B-04874572B2B5}"/>
              </a:ext>
            </a:extLst>
          </p:cNvPr>
          <p:cNvSpPr txBox="1"/>
          <p:nvPr/>
        </p:nvSpPr>
        <p:spPr>
          <a:xfrm>
            <a:off x="3717358" y="14841"/>
            <a:ext cx="5110956" cy="307777"/>
          </a:xfrm>
          <a:prstGeom prst="rect">
            <a:avLst/>
          </a:prstGeom>
          <a:noFill/>
        </p:spPr>
        <p:txBody>
          <a:bodyPr wrap="square">
            <a:spAutoFit/>
          </a:bodyPr>
          <a:lstStyle/>
          <a:p>
            <a:pPr algn="l"/>
            <a:r>
              <a:rPr lang="en-US" b="1" i="0" dirty="0">
                <a:solidFill>
                  <a:schemeClr val="tx1"/>
                </a:solidFill>
                <a:effectLst/>
                <a:latin typeface="Oswald" panose="00000500000000000000" pitchFamily="2" charset="0"/>
              </a:rPr>
              <a:t>Implementing State classes </a:t>
            </a:r>
            <a:r>
              <a:rPr lang="en-US" b="1" i="0" dirty="0" err="1">
                <a:solidFill>
                  <a:schemeClr val="tx1"/>
                </a:solidFill>
                <a:effectLst/>
                <a:latin typeface="Oswald" panose="00000500000000000000" pitchFamily="2" charset="0"/>
              </a:rPr>
              <a:t>của</a:t>
            </a:r>
            <a:r>
              <a:rPr lang="en-US" b="1" i="0" dirty="0">
                <a:solidFill>
                  <a:schemeClr val="tx1"/>
                </a:solidFill>
                <a:effectLst/>
                <a:latin typeface="Oswald" panose="00000500000000000000" pitchFamily="2" charset="0"/>
              </a:rPr>
              <a:t> </a:t>
            </a:r>
            <a:r>
              <a:rPr lang="en-US" b="1" i="0" dirty="0" err="1">
                <a:solidFill>
                  <a:schemeClr val="tx1"/>
                </a:solidFill>
                <a:effectLst/>
                <a:latin typeface="Oswald" panose="00000500000000000000" pitchFamily="2" charset="0"/>
              </a:rPr>
              <a:t>chúng</a:t>
            </a:r>
            <a:r>
              <a:rPr lang="en-US" b="1" i="0" dirty="0">
                <a:solidFill>
                  <a:schemeClr val="tx1"/>
                </a:solidFill>
                <a:effectLst/>
                <a:latin typeface="Oswald" panose="00000500000000000000" pitchFamily="2" charset="0"/>
              </a:rPr>
              <a:t> </a:t>
            </a:r>
            <a:r>
              <a:rPr lang="en-US" b="1" i="0" dirty="0" err="1">
                <a:solidFill>
                  <a:schemeClr val="tx1"/>
                </a:solidFill>
                <a:effectLst/>
                <a:latin typeface="Oswald" panose="00000500000000000000" pitchFamily="2" charset="0"/>
              </a:rPr>
              <a:t>tôi</a:t>
            </a:r>
            <a:endParaRPr lang="en-US" b="0" i="0" dirty="0">
              <a:solidFill>
                <a:schemeClr val="tx1"/>
              </a:solidFill>
              <a:effectLst/>
              <a:latin typeface="Oswald" panose="00000500000000000000" pitchFamily="2" charset="0"/>
            </a:endParaRPr>
          </a:p>
        </p:txBody>
      </p:sp>
      <p:sp>
        <p:nvSpPr>
          <p:cNvPr id="8" name="TextBox 7">
            <a:extLst>
              <a:ext uri="{FF2B5EF4-FFF2-40B4-BE49-F238E27FC236}">
                <a16:creationId xmlns:a16="http://schemas.microsoft.com/office/drawing/2014/main" id="{87C9FD82-3C37-4410-AD50-7C94E5DC449E}"/>
              </a:ext>
            </a:extLst>
          </p:cNvPr>
          <p:cNvSpPr txBox="1"/>
          <p:nvPr/>
        </p:nvSpPr>
        <p:spPr>
          <a:xfrm>
            <a:off x="751117" y="664811"/>
            <a:ext cx="1861455" cy="954107"/>
          </a:xfrm>
          <a:prstGeom prst="rect">
            <a:avLst/>
          </a:prstGeom>
          <a:noFill/>
        </p:spPr>
        <p:txBody>
          <a:bodyPr wrap="square">
            <a:spAutoFit/>
          </a:bodyPr>
          <a:lstStyle/>
          <a:p>
            <a:pPr algn="l"/>
            <a:r>
              <a:rPr lang="vi-VN" b="0" i="0" dirty="0">
                <a:solidFill>
                  <a:schemeClr val="accent1">
                    <a:lumMod val="50000"/>
                  </a:schemeClr>
                </a:solidFill>
                <a:effectLst/>
                <a:latin typeface="Droid Serif"/>
              </a:rPr>
              <a:t>Hãy bắt đầu với </a:t>
            </a:r>
            <a:r>
              <a:rPr lang="vi-VN" b="1" i="0" dirty="0">
                <a:solidFill>
                  <a:schemeClr val="accent1">
                    <a:lumMod val="50000"/>
                  </a:schemeClr>
                </a:solidFill>
                <a:effectLst/>
                <a:latin typeface="Droid Serif"/>
              </a:rPr>
              <a:t>NoQuarterState</a:t>
            </a:r>
            <a:r>
              <a:rPr lang="vi-VN" b="0" i="0" dirty="0">
                <a:solidFill>
                  <a:schemeClr val="accent1">
                    <a:lumMod val="50000"/>
                  </a:schemeClr>
                </a:solidFill>
                <a:effectLst/>
                <a:latin typeface="Droid Serif"/>
              </a:rPr>
              <a:t>:</a:t>
            </a:r>
          </a:p>
          <a:p>
            <a:br>
              <a:rPr lang="vi-VN" dirty="0">
                <a:solidFill>
                  <a:schemeClr val="accent1">
                    <a:lumMod val="50000"/>
                  </a:schemeClr>
                </a:solidFill>
              </a:rPr>
            </a:br>
            <a:endParaRPr lang="vi-VN" dirty="0">
              <a:solidFill>
                <a:schemeClr val="accent1">
                  <a:lumMod val="50000"/>
                </a:schemeClr>
              </a:solidFill>
            </a:endParaRPr>
          </a:p>
        </p:txBody>
      </p:sp>
      <p:pic>
        <p:nvPicPr>
          <p:cNvPr id="4" name="8">
            <a:hlinkClick r:id="" action="ppaction://media"/>
            <a:extLst>
              <a:ext uri="{FF2B5EF4-FFF2-40B4-BE49-F238E27FC236}">
                <a16:creationId xmlns:a16="http://schemas.microsoft.com/office/drawing/2014/main" id="{AB003D6D-8C6D-47E8-A958-84D3C591868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04462" y="709157"/>
            <a:ext cx="432707" cy="432707"/>
          </a:xfrm>
          <a:prstGeom prst="rect">
            <a:avLst/>
          </a:prstGeom>
        </p:spPr>
      </p:pic>
      <p:pic>
        <p:nvPicPr>
          <p:cNvPr id="5" name="10">
            <a:hlinkClick r:id="" action="ppaction://media"/>
            <a:extLst>
              <a:ext uri="{FF2B5EF4-FFF2-40B4-BE49-F238E27FC236}">
                <a16:creationId xmlns:a16="http://schemas.microsoft.com/office/drawing/2014/main" id="{3D9271F3-2CB7-433D-8516-4EA88EA5F03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01740" y="3464378"/>
            <a:ext cx="435429" cy="435429"/>
          </a:xfrm>
          <a:prstGeom prst="rect">
            <a:avLst/>
          </a:prstGeom>
        </p:spPr>
      </p:pic>
    </p:spTree>
    <p:extLst>
      <p:ext uri="{BB962C8B-B14F-4D97-AF65-F5344CB8AC3E}">
        <p14:creationId xmlns:p14="http://schemas.microsoft.com/office/powerpoint/2010/main" val="4751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9" name="TextBox 8">
            <a:extLst>
              <a:ext uri="{FF2B5EF4-FFF2-40B4-BE49-F238E27FC236}">
                <a16:creationId xmlns:a16="http://schemas.microsoft.com/office/drawing/2014/main" id="{C26D62E0-1577-4182-9202-009CD2E04670}"/>
              </a:ext>
            </a:extLst>
          </p:cNvPr>
          <p:cNvSpPr txBox="1"/>
          <p:nvPr/>
        </p:nvSpPr>
        <p:spPr>
          <a:xfrm>
            <a:off x="669472" y="129141"/>
            <a:ext cx="1768930" cy="1231106"/>
          </a:xfrm>
          <a:prstGeom prst="rect">
            <a:avLst/>
          </a:prstGeom>
          <a:noFill/>
        </p:spPr>
        <p:txBody>
          <a:bodyPr wrap="square">
            <a:spAutoFit/>
          </a:bodyPr>
          <a:lstStyle/>
          <a:p>
            <a:pPr algn="l"/>
            <a:r>
              <a:rPr lang="en-US" sz="1800" b="1" i="0" dirty="0" err="1">
                <a:solidFill>
                  <a:schemeClr val="accent1">
                    <a:lumMod val="50000"/>
                  </a:schemeClr>
                </a:solidFill>
                <a:effectLst/>
                <a:latin typeface="Oswald" panose="00000500000000000000" pitchFamily="2" charset="0"/>
              </a:rPr>
              <a:t>Làm</a:t>
            </a:r>
            <a:r>
              <a:rPr lang="en-US" sz="1800" b="1" i="0" dirty="0">
                <a:solidFill>
                  <a:schemeClr val="accent1">
                    <a:lumMod val="50000"/>
                  </a:schemeClr>
                </a:solidFill>
                <a:effectLst/>
                <a:latin typeface="Oswald" panose="00000500000000000000" pitchFamily="2" charset="0"/>
              </a:rPr>
              <a:t> </a:t>
            </a:r>
            <a:r>
              <a:rPr lang="en-US" sz="1800" b="1" i="0" dirty="0" err="1">
                <a:solidFill>
                  <a:schemeClr val="accent1">
                    <a:lumMod val="50000"/>
                  </a:schemeClr>
                </a:solidFill>
                <a:effectLst/>
                <a:latin typeface="Oswald" panose="00000500000000000000" pitchFamily="2" charset="0"/>
              </a:rPr>
              <a:t>lại</a:t>
            </a:r>
            <a:r>
              <a:rPr lang="en-US" sz="1800" b="1" i="0" dirty="0">
                <a:solidFill>
                  <a:schemeClr val="accent1">
                    <a:lumMod val="50000"/>
                  </a:schemeClr>
                </a:solidFill>
                <a:effectLst/>
                <a:latin typeface="Oswald" panose="00000500000000000000" pitchFamily="2" charset="0"/>
              </a:rPr>
              <a:t> </a:t>
            </a:r>
            <a:r>
              <a:rPr lang="en-US" sz="2000" b="1" i="0" dirty="0">
                <a:solidFill>
                  <a:schemeClr val="accent1">
                    <a:lumMod val="50000"/>
                  </a:schemeClr>
                </a:solidFill>
                <a:effectLst/>
                <a:latin typeface="Oswald" panose="00000500000000000000" pitchFamily="2" charset="0"/>
              </a:rPr>
              <a:t>Gumball</a:t>
            </a:r>
            <a:r>
              <a:rPr lang="en-US" sz="1800" b="1" i="0" dirty="0">
                <a:solidFill>
                  <a:schemeClr val="accent1">
                    <a:lumMod val="50000"/>
                  </a:schemeClr>
                </a:solidFill>
                <a:effectLst/>
                <a:latin typeface="Oswald" panose="00000500000000000000" pitchFamily="2" charset="0"/>
              </a:rPr>
              <a:t> Machine </a:t>
            </a:r>
            <a:r>
              <a:rPr lang="en-US" sz="1800" b="1" i="0" dirty="0" err="1">
                <a:solidFill>
                  <a:schemeClr val="accent1">
                    <a:lumMod val="50000"/>
                  </a:schemeClr>
                </a:solidFill>
                <a:effectLst/>
                <a:latin typeface="Oswald" panose="00000500000000000000" pitchFamily="2" charset="0"/>
              </a:rPr>
              <a:t>với</a:t>
            </a:r>
            <a:r>
              <a:rPr lang="en-US" sz="1800" b="1" i="0" dirty="0">
                <a:solidFill>
                  <a:schemeClr val="accent1">
                    <a:lumMod val="50000"/>
                  </a:schemeClr>
                </a:solidFill>
                <a:effectLst/>
                <a:latin typeface="Oswald" panose="00000500000000000000" pitchFamily="2" charset="0"/>
              </a:rPr>
              <a:t> State Pattern</a:t>
            </a:r>
            <a:endParaRPr lang="en-US" sz="1800" b="0" i="0" dirty="0">
              <a:solidFill>
                <a:schemeClr val="accent1">
                  <a:lumMod val="50000"/>
                </a:schemeClr>
              </a:solidFill>
              <a:effectLst/>
              <a:latin typeface="Oswald" panose="00000500000000000000" pitchFamily="2" charset="0"/>
            </a:endParaRPr>
          </a:p>
        </p:txBody>
      </p:sp>
      <p:pic>
        <p:nvPicPr>
          <p:cNvPr id="1026" name="Picture 2" descr="Làm lại Gumball Machine với State pattern">
            <a:extLst>
              <a:ext uri="{FF2B5EF4-FFF2-40B4-BE49-F238E27FC236}">
                <a16:creationId xmlns:a16="http://schemas.microsoft.com/office/drawing/2014/main" id="{2E85FC97-84EF-4EA0-89D8-4AF834F20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829" y="42511"/>
            <a:ext cx="6161314" cy="50211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11">
            <a:hlinkClick r:id="" action="ppaction://media"/>
            <a:extLst>
              <a:ext uri="{FF2B5EF4-FFF2-40B4-BE49-F238E27FC236}">
                <a16:creationId xmlns:a16="http://schemas.microsoft.com/office/drawing/2014/main" id="{5C6A36ED-FC06-4877-ABED-03D96920EA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857" y="443976"/>
            <a:ext cx="492577" cy="492577"/>
          </a:xfrm>
          <a:prstGeom prst="rect">
            <a:avLst/>
          </a:prstGeom>
        </p:spPr>
      </p:pic>
      <p:sp>
        <p:nvSpPr>
          <p:cNvPr id="13" name="TextBox 12">
            <a:extLst>
              <a:ext uri="{FF2B5EF4-FFF2-40B4-BE49-F238E27FC236}">
                <a16:creationId xmlns:a16="http://schemas.microsoft.com/office/drawing/2014/main" id="{4E3A2ED9-0D4F-4D6F-A9FC-8B35F624819B}"/>
              </a:ext>
            </a:extLst>
          </p:cNvPr>
          <p:cNvSpPr txBox="1"/>
          <p:nvPr/>
        </p:nvSpPr>
        <p:spPr>
          <a:xfrm>
            <a:off x="772888" y="2204742"/>
            <a:ext cx="1665514" cy="954107"/>
          </a:xfrm>
          <a:prstGeom prst="rect">
            <a:avLst/>
          </a:prstGeom>
          <a:noFill/>
        </p:spPr>
        <p:txBody>
          <a:bodyPr wrap="square">
            <a:spAutoFit/>
          </a:bodyPr>
          <a:lstStyle/>
          <a:p>
            <a:r>
              <a:rPr lang="en-US" b="0" i="0" dirty="0">
                <a:solidFill>
                  <a:srgbClr val="212529"/>
                </a:solidFill>
                <a:effectLst/>
                <a:latin typeface="Roboto" panose="02000000000000000000" pitchFamily="2" charset="0"/>
              </a:rPr>
              <a:t>C</a:t>
            </a:r>
            <a:r>
              <a:rPr lang="vi-VN" b="0" i="0" dirty="0">
                <a:solidFill>
                  <a:srgbClr val="212529"/>
                </a:solidFill>
                <a:effectLst/>
                <a:latin typeface="Roboto" panose="02000000000000000000" pitchFamily="2" charset="0"/>
              </a:rPr>
              <a:t>huyển code từ sử dụng số kiểu int sang sử dụng các state object =&gt;</a:t>
            </a:r>
            <a:endParaRPr lang="vi-VN" dirty="0"/>
          </a:p>
        </p:txBody>
      </p:sp>
    </p:spTree>
    <p:extLst>
      <p:ext uri="{BB962C8B-B14F-4D97-AF65-F5344CB8AC3E}">
        <p14:creationId xmlns:p14="http://schemas.microsoft.com/office/powerpoint/2010/main" val="337464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5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5" name="TextBox 4">
            <a:extLst>
              <a:ext uri="{FF2B5EF4-FFF2-40B4-BE49-F238E27FC236}">
                <a16:creationId xmlns:a16="http://schemas.microsoft.com/office/drawing/2014/main" id="{F50D816C-83CF-4244-B27E-A03FABEE6F2B}"/>
              </a:ext>
            </a:extLst>
          </p:cNvPr>
          <p:cNvSpPr txBox="1"/>
          <p:nvPr/>
        </p:nvSpPr>
        <p:spPr>
          <a:xfrm>
            <a:off x="691244" y="118254"/>
            <a:ext cx="3880756" cy="646331"/>
          </a:xfrm>
          <a:prstGeom prst="rect">
            <a:avLst/>
          </a:prstGeom>
          <a:noFill/>
        </p:spPr>
        <p:txBody>
          <a:bodyPr wrap="square">
            <a:spAutoFit/>
          </a:bodyPr>
          <a:lstStyle/>
          <a:p>
            <a:pPr algn="l"/>
            <a:r>
              <a:rPr lang="vi-VN" sz="1800" b="1" i="0" dirty="0">
                <a:solidFill>
                  <a:schemeClr val="accent1">
                    <a:lumMod val="50000"/>
                  </a:schemeClr>
                </a:solidFill>
                <a:effectLst/>
                <a:latin typeface="Oswald" panose="00000500000000000000" pitchFamily="2" charset="0"/>
              </a:rPr>
              <a:t>Bây giờ, hãy nhìn vào lớp GumballMachine hoàn chỉnh…</a:t>
            </a:r>
            <a:endParaRPr lang="vi-VN" sz="1800" b="0" i="0" dirty="0">
              <a:solidFill>
                <a:schemeClr val="accent1">
                  <a:lumMod val="50000"/>
                </a:schemeClr>
              </a:solidFill>
              <a:effectLst/>
              <a:latin typeface="Oswald" panose="00000500000000000000" pitchFamily="2" charset="0"/>
            </a:endParaRPr>
          </a:p>
        </p:txBody>
      </p:sp>
      <p:pic>
        <p:nvPicPr>
          <p:cNvPr id="2050" name="Picture 2" descr="Lớp GumballMachine hoàn chỉnh…">
            <a:extLst>
              <a:ext uri="{FF2B5EF4-FFF2-40B4-BE49-F238E27FC236}">
                <a16:creationId xmlns:a16="http://schemas.microsoft.com/office/drawing/2014/main" id="{83C548C8-BF1F-4E65-B69B-243D2718A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436" y="59127"/>
            <a:ext cx="4580164" cy="50252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605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DB69ABE1-81CA-470F-BF16-9CBB2F2B702D}"/>
              </a:ext>
            </a:extLst>
          </p:cNvPr>
          <p:cNvSpPr txBox="1"/>
          <p:nvPr/>
        </p:nvSpPr>
        <p:spPr>
          <a:xfrm>
            <a:off x="685801" y="314198"/>
            <a:ext cx="1877786" cy="646331"/>
          </a:xfrm>
          <a:prstGeom prst="rect">
            <a:avLst/>
          </a:prstGeom>
          <a:noFill/>
        </p:spPr>
        <p:txBody>
          <a:bodyPr wrap="square">
            <a:spAutoFit/>
          </a:bodyPr>
          <a:lstStyle/>
          <a:p>
            <a:pPr algn="l"/>
            <a:r>
              <a:rPr lang="vi-VN" sz="1800" b="1" i="0" dirty="0">
                <a:solidFill>
                  <a:schemeClr val="accent1">
                    <a:lumMod val="50000"/>
                  </a:schemeClr>
                </a:solidFill>
                <a:effectLst/>
                <a:latin typeface="Oswald" panose="00000500000000000000" pitchFamily="2" charset="0"/>
              </a:rPr>
              <a:t>Thực hiện nhiều State hơn</a:t>
            </a:r>
            <a:endParaRPr lang="vi-VN" sz="1800" b="0" i="0" dirty="0">
              <a:solidFill>
                <a:schemeClr val="accent1">
                  <a:lumMod val="50000"/>
                </a:schemeClr>
              </a:solidFill>
              <a:effectLst/>
              <a:latin typeface="Oswald" panose="00000500000000000000" pitchFamily="2" charset="0"/>
            </a:endParaRPr>
          </a:p>
        </p:txBody>
      </p:sp>
      <p:sp>
        <p:nvSpPr>
          <p:cNvPr id="5" name="TextBox 4">
            <a:extLst>
              <a:ext uri="{FF2B5EF4-FFF2-40B4-BE49-F238E27FC236}">
                <a16:creationId xmlns:a16="http://schemas.microsoft.com/office/drawing/2014/main" id="{9EE8AACB-F52F-4C8A-9F17-35D66D4FE079}"/>
              </a:ext>
            </a:extLst>
          </p:cNvPr>
          <p:cNvSpPr txBox="1"/>
          <p:nvPr/>
        </p:nvSpPr>
        <p:spPr>
          <a:xfrm>
            <a:off x="685801" y="971312"/>
            <a:ext cx="1953986" cy="1600438"/>
          </a:xfrm>
          <a:prstGeom prst="rect">
            <a:avLst/>
          </a:prstGeom>
          <a:noFill/>
        </p:spPr>
        <p:txBody>
          <a:bodyPr wrap="square">
            <a:spAutoFit/>
          </a:bodyPr>
          <a:lstStyle/>
          <a:p>
            <a:r>
              <a:rPr lang="vi-VN" b="0" i="0" dirty="0">
                <a:solidFill>
                  <a:srgbClr val="252525"/>
                </a:solidFill>
                <a:effectLst/>
                <a:latin typeface="Droid Serif"/>
              </a:rPr>
              <a:t>Bây giờ, khi bạn bắt đầu cảm nhận được cách Gumball Machine và các trạng thái khớp với nhau, hãy cài đặt các lớp </a:t>
            </a:r>
            <a:r>
              <a:rPr lang="vi-VN" b="1" i="0" dirty="0">
                <a:solidFill>
                  <a:srgbClr val="252525"/>
                </a:solidFill>
                <a:effectLst/>
                <a:latin typeface="Droid Serif"/>
              </a:rPr>
              <a:t>HasQuarterState</a:t>
            </a:r>
            <a:r>
              <a:rPr lang="vi-VN" b="0" i="0" dirty="0">
                <a:solidFill>
                  <a:srgbClr val="252525"/>
                </a:solidFill>
                <a:effectLst/>
                <a:latin typeface="Droid Serif"/>
              </a:rPr>
              <a:t> và </a:t>
            </a:r>
            <a:r>
              <a:rPr lang="vi-VN" b="1" i="0" dirty="0">
                <a:solidFill>
                  <a:srgbClr val="252525"/>
                </a:solidFill>
                <a:effectLst/>
                <a:latin typeface="Droid Serif"/>
              </a:rPr>
              <a:t>SoldState</a:t>
            </a:r>
            <a:r>
              <a:rPr lang="vi-VN" b="0" i="0" dirty="0">
                <a:solidFill>
                  <a:srgbClr val="252525"/>
                </a:solidFill>
                <a:effectLst/>
                <a:latin typeface="Droid Serif"/>
              </a:rPr>
              <a:t> …</a:t>
            </a:r>
            <a:endParaRPr lang="vi-VN" dirty="0"/>
          </a:p>
        </p:txBody>
      </p:sp>
      <p:pic>
        <p:nvPicPr>
          <p:cNvPr id="3074" name="Picture 2" descr="Thực hiện nhiều State hơn">
            <a:extLst>
              <a:ext uri="{FF2B5EF4-FFF2-40B4-BE49-F238E27FC236}">
                <a16:creationId xmlns:a16="http://schemas.microsoft.com/office/drawing/2014/main" id="{05C7B8E0-E610-4C34-B1E6-5A27FDDF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857" y="44307"/>
            <a:ext cx="6248400" cy="50548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D98686-957C-4E73-830A-FE0B201D262C}"/>
              </a:ext>
            </a:extLst>
          </p:cNvPr>
          <p:cNvSpPr txBox="1"/>
          <p:nvPr/>
        </p:nvSpPr>
        <p:spPr>
          <a:xfrm>
            <a:off x="0" y="4611430"/>
            <a:ext cx="2922813" cy="646331"/>
          </a:xfrm>
          <a:prstGeom prst="rect">
            <a:avLst/>
          </a:prstGeom>
          <a:noFill/>
        </p:spPr>
        <p:txBody>
          <a:bodyPr wrap="square">
            <a:spAutoFit/>
          </a:bodyPr>
          <a:lstStyle/>
          <a:p>
            <a:pPr algn="l"/>
            <a:r>
              <a:rPr lang="vi-VN" sz="1200" b="0" i="0" dirty="0">
                <a:solidFill>
                  <a:srgbClr val="252525"/>
                </a:solidFill>
                <a:effectLst/>
                <a:latin typeface="Droid Serif"/>
              </a:rPr>
              <a:t>Bây giờ, hãy kiểm tra lớp </a:t>
            </a:r>
            <a:r>
              <a:rPr lang="vi-VN" sz="1200" b="1" i="0" dirty="0">
                <a:solidFill>
                  <a:srgbClr val="252525"/>
                </a:solidFill>
                <a:effectLst/>
                <a:latin typeface="Droid Serif"/>
              </a:rPr>
              <a:t>SoldState</a:t>
            </a:r>
            <a:r>
              <a:rPr lang="vi-VN" sz="1200" b="0" i="0" dirty="0">
                <a:solidFill>
                  <a:srgbClr val="252525"/>
                </a:solidFill>
                <a:effectLst/>
                <a:latin typeface="Droid Serif"/>
              </a:rPr>
              <a:t>…</a:t>
            </a:r>
          </a:p>
          <a:p>
            <a:r>
              <a:rPr lang="vi-VN" sz="1200" dirty="0"/>
              <a:t>   (next page)</a:t>
            </a:r>
            <a:br>
              <a:rPr lang="vi-VN" sz="1200" dirty="0"/>
            </a:br>
            <a:endParaRPr lang="vi-VN" sz="1200" dirty="0"/>
          </a:p>
        </p:txBody>
      </p:sp>
    </p:spTree>
    <p:extLst>
      <p:ext uri="{BB962C8B-B14F-4D97-AF65-F5344CB8AC3E}">
        <p14:creationId xmlns:p14="http://schemas.microsoft.com/office/powerpoint/2010/main" val="3119378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4098" name="Picture 2" descr="Lớp SoldState">
            <a:extLst>
              <a:ext uri="{FF2B5EF4-FFF2-40B4-BE49-F238E27FC236}">
                <a16:creationId xmlns:a16="http://schemas.microsoft.com/office/drawing/2014/main" id="{76D774CB-EBD7-41DB-A3EC-58448E24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26852"/>
            <a:ext cx="6426653" cy="50897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C5562D-0DDE-4481-B026-DB360BB63351}"/>
              </a:ext>
            </a:extLst>
          </p:cNvPr>
          <p:cNvSpPr txBox="1"/>
          <p:nvPr/>
        </p:nvSpPr>
        <p:spPr>
          <a:xfrm>
            <a:off x="928007" y="346855"/>
            <a:ext cx="1303564" cy="369332"/>
          </a:xfrm>
          <a:prstGeom prst="rect">
            <a:avLst/>
          </a:prstGeom>
          <a:noFill/>
        </p:spPr>
        <p:txBody>
          <a:bodyPr wrap="square">
            <a:spAutoFit/>
          </a:bodyPr>
          <a:lstStyle/>
          <a:p>
            <a:r>
              <a:rPr lang="vi-VN" sz="1800" b="1" i="0" dirty="0">
                <a:solidFill>
                  <a:schemeClr val="accent1">
                    <a:lumMod val="50000"/>
                  </a:schemeClr>
                </a:solidFill>
                <a:effectLst/>
                <a:latin typeface="Droid Serif"/>
              </a:rPr>
              <a:t>SoldState:</a:t>
            </a:r>
            <a:endParaRPr lang="vi-VN" sz="1800" dirty="0">
              <a:solidFill>
                <a:schemeClr val="accent1">
                  <a:lumMod val="50000"/>
                </a:schemeClr>
              </a:solidFill>
            </a:endParaRPr>
          </a:p>
        </p:txBody>
      </p:sp>
    </p:spTree>
    <p:extLst>
      <p:ext uri="{BB962C8B-B14F-4D97-AF65-F5344CB8AC3E}">
        <p14:creationId xmlns:p14="http://schemas.microsoft.com/office/powerpoint/2010/main" val="1369977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C7215D7F-BDEF-453D-9DE0-D521B2E3CFD1}"/>
              </a:ext>
            </a:extLst>
          </p:cNvPr>
          <p:cNvSpPr txBox="1"/>
          <p:nvPr/>
        </p:nvSpPr>
        <p:spPr>
          <a:xfrm>
            <a:off x="854529" y="892718"/>
            <a:ext cx="4582884" cy="369332"/>
          </a:xfrm>
          <a:prstGeom prst="rect">
            <a:avLst/>
          </a:prstGeom>
          <a:noFill/>
        </p:spPr>
        <p:txBody>
          <a:bodyPr wrap="square">
            <a:spAutoFit/>
          </a:bodyPr>
          <a:lstStyle/>
          <a:p>
            <a:pPr algn="l"/>
            <a:r>
              <a:rPr lang="vi-VN" sz="1800" b="1" i="0" dirty="0">
                <a:solidFill>
                  <a:schemeClr val="accent1">
                    <a:lumMod val="50000"/>
                  </a:schemeClr>
                </a:solidFill>
                <a:effectLst/>
                <a:latin typeface="Oswald" panose="00000500000000000000" pitchFamily="2" charset="0"/>
              </a:rPr>
              <a:t>Sử dụng sức mạnh bộ não</a:t>
            </a:r>
            <a:r>
              <a:rPr lang="en-US" sz="1800" b="1" i="0" dirty="0">
                <a:solidFill>
                  <a:schemeClr val="accent1">
                    <a:lumMod val="50000"/>
                  </a:schemeClr>
                </a:solidFill>
                <a:effectLst/>
                <a:latin typeface="Oswald" panose="00000500000000000000" pitchFamily="2" charset="0"/>
              </a:rPr>
              <a:t>:</a:t>
            </a:r>
            <a:endParaRPr lang="vi-VN" sz="1800" b="0" i="0" dirty="0">
              <a:solidFill>
                <a:schemeClr val="accent1">
                  <a:lumMod val="50000"/>
                </a:schemeClr>
              </a:solidFill>
              <a:effectLst/>
              <a:latin typeface="Oswald" panose="00000500000000000000" pitchFamily="2" charset="0"/>
            </a:endParaRPr>
          </a:p>
        </p:txBody>
      </p:sp>
      <p:pic>
        <p:nvPicPr>
          <p:cNvPr id="5122" name="Picture 2" descr="Sử dụng sức mạnh bộ não">
            <a:extLst>
              <a:ext uri="{FF2B5EF4-FFF2-40B4-BE49-F238E27FC236}">
                <a16:creationId xmlns:a16="http://schemas.microsoft.com/office/drawing/2014/main" id="{D5257C61-B0EF-497C-99A1-197BB767F8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4342" y="73997"/>
            <a:ext cx="3806372" cy="49955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286D51-87C0-424D-AC4C-0D86B87111B4}"/>
              </a:ext>
            </a:extLst>
          </p:cNvPr>
          <p:cNvSpPr txBox="1"/>
          <p:nvPr/>
        </p:nvSpPr>
        <p:spPr>
          <a:xfrm>
            <a:off x="734786" y="1388460"/>
            <a:ext cx="4051301" cy="2677656"/>
          </a:xfrm>
          <a:prstGeom prst="rect">
            <a:avLst/>
          </a:prstGeom>
          <a:noFill/>
        </p:spPr>
        <p:txBody>
          <a:bodyPr wrap="square">
            <a:spAutoFit/>
          </a:bodyPr>
          <a:lstStyle/>
          <a:p>
            <a:pPr algn="l"/>
            <a:r>
              <a:rPr lang="vi-VN" b="0" i="0" dirty="0">
                <a:solidFill>
                  <a:srgbClr val="252525"/>
                </a:solidFill>
                <a:effectLst/>
                <a:latin typeface="Droid Serif"/>
              </a:rPr>
              <a:t>Nhìn lại việc thực hiện </a:t>
            </a:r>
            <a:r>
              <a:rPr lang="vi-VN" b="1" i="0" dirty="0">
                <a:solidFill>
                  <a:srgbClr val="252525"/>
                </a:solidFill>
                <a:effectLst/>
                <a:latin typeface="Droid Serif"/>
              </a:rPr>
              <a:t>GumballMachine</a:t>
            </a:r>
            <a:r>
              <a:rPr lang="vi-VN" b="0" i="0" dirty="0">
                <a:solidFill>
                  <a:srgbClr val="252525"/>
                </a:solidFill>
                <a:effectLst/>
                <a:latin typeface="Droid Serif"/>
              </a:rPr>
              <a:t>. Nếu tay quay được quay và không thành công (giả sử khách hàng đã không bỏ vào một đồng xu trước), dù sao chúng tôi cũng gọi là “phân phối”, mặc dù điều đó không cần thiết. Làm thế nào bạn có thể khắc phục điều này?</a:t>
            </a:r>
          </a:p>
          <a:p>
            <a:pPr algn="l"/>
            <a:r>
              <a:rPr lang="vi-VN" b="0" i="0" dirty="0">
                <a:solidFill>
                  <a:srgbClr val="252525"/>
                </a:solidFill>
                <a:effectLst/>
                <a:latin typeface="Droid Serif"/>
              </a:rPr>
              <a:t>Chúng tôi có một lớp còn lại mà chúng tôi đã thực hiện: </a:t>
            </a:r>
            <a:r>
              <a:rPr lang="vi-VN" b="1" i="0" dirty="0">
                <a:solidFill>
                  <a:srgbClr val="252525"/>
                </a:solidFill>
                <a:effectLst/>
                <a:latin typeface="Droid Serif"/>
              </a:rPr>
              <a:t>SoldOutState</a:t>
            </a:r>
            <a:r>
              <a:rPr lang="vi-VN" b="0" i="0" dirty="0">
                <a:solidFill>
                  <a:srgbClr val="252525"/>
                </a:solidFill>
                <a:effectLst/>
                <a:latin typeface="Droid Serif"/>
              </a:rPr>
              <a:t>. Tại sao bạn không thực hiện nó? Để làm điều này, hãy suy nghĩ cẩn thận về cách Gumball Machine nên hành xử trong từng tình huống. Kiểm tra câu trả lời của bạn trước khi tiếp tục…</a:t>
            </a:r>
          </a:p>
        </p:txBody>
      </p:sp>
      <p:pic>
        <p:nvPicPr>
          <p:cNvPr id="7" name="13">
            <a:hlinkClick r:id="" action="ppaction://media"/>
            <a:extLst>
              <a:ext uri="{FF2B5EF4-FFF2-40B4-BE49-F238E27FC236}">
                <a16:creationId xmlns:a16="http://schemas.microsoft.com/office/drawing/2014/main" id="{9324F80E-7CC4-425B-B89A-8B524104C2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3286" y="892718"/>
            <a:ext cx="429985" cy="429985"/>
          </a:xfrm>
          <a:prstGeom prst="rect">
            <a:avLst/>
          </a:prstGeom>
        </p:spPr>
      </p:pic>
    </p:spTree>
    <p:extLst>
      <p:ext uri="{BB962C8B-B14F-4D97-AF65-F5344CB8AC3E}">
        <p14:creationId xmlns:p14="http://schemas.microsoft.com/office/powerpoint/2010/main" val="208946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5E2384D2-AF6E-4D3D-9EBD-C4D25E8DB694}"/>
              </a:ext>
            </a:extLst>
          </p:cNvPr>
          <p:cNvSpPr txBox="1"/>
          <p:nvPr/>
        </p:nvSpPr>
        <p:spPr>
          <a:xfrm>
            <a:off x="702949" y="102125"/>
            <a:ext cx="4491890" cy="369332"/>
          </a:xfrm>
          <a:prstGeom prst="rect">
            <a:avLst/>
          </a:prstGeom>
          <a:noFill/>
        </p:spPr>
        <p:txBody>
          <a:bodyPr wrap="square">
            <a:spAutoFit/>
          </a:bodyPr>
          <a:lstStyle/>
          <a:p>
            <a:r>
              <a:rPr lang="vi-VN" sz="1800" b="1" i="0" dirty="0">
                <a:solidFill>
                  <a:schemeClr val="accent1">
                    <a:lumMod val="50000"/>
                  </a:schemeClr>
                </a:solidFill>
                <a:effectLst/>
                <a:latin typeface="Droid Serif"/>
              </a:rPr>
              <a:t>Đáp án:</a:t>
            </a:r>
            <a:endParaRPr lang="vi-VN" sz="1800" dirty="0">
              <a:solidFill>
                <a:schemeClr val="accent1">
                  <a:lumMod val="50000"/>
                </a:schemeClr>
              </a:solidFill>
            </a:endParaRPr>
          </a:p>
        </p:txBody>
      </p:sp>
      <p:pic>
        <p:nvPicPr>
          <p:cNvPr id="6146" name="Picture 2" descr="Đáp án Sử dụng sức mạnh bộ não">
            <a:extLst>
              <a:ext uri="{FF2B5EF4-FFF2-40B4-BE49-F238E27FC236}">
                <a16:creationId xmlns:a16="http://schemas.microsoft.com/office/drawing/2014/main" id="{57B31E83-1349-47B9-B261-526049577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02125"/>
            <a:ext cx="7258248" cy="48638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302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0886FF23-1D60-4198-B2DA-A2434705BF24}"/>
              </a:ext>
            </a:extLst>
          </p:cNvPr>
          <p:cNvSpPr txBox="1"/>
          <p:nvPr/>
        </p:nvSpPr>
        <p:spPr>
          <a:xfrm>
            <a:off x="800098" y="295832"/>
            <a:ext cx="2955471" cy="1077218"/>
          </a:xfrm>
          <a:prstGeom prst="rect">
            <a:avLst/>
          </a:prstGeom>
          <a:noFill/>
        </p:spPr>
        <p:txBody>
          <a:bodyPr wrap="square">
            <a:spAutoFit/>
          </a:bodyPr>
          <a:lstStyle/>
          <a:p>
            <a:pPr algn="l"/>
            <a:r>
              <a:rPr lang="vi-VN" sz="1600" b="1" i="0" dirty="0">
                <a:solidFill>
                  <a:srgbClr val="C00000"/>
                </a:solidFill>
                <a:effectLst/>
                <a:latin typeface="Oswald" panose="00000500000000000000" pitchFamily="2" charset="0"/>
              </a:rPr>
              <a:t>Chúng ta hãy nhìn vào những gì chúng ta đã làm cho đến giờ…</a:t>
            </a:r>
            <a:endParaRPr lang="vi-VN" sz="1600" b="0" i="0" dirty="0">
              <a:solidFill>
                <a:srgbClr val="C00000"/>
              </a:solidFill>
              <a:effectLst/>
              <a:latin typeface="Oswald" panose="00000500000000000000" pitchFamily="2" charset="0"/>
            </a:endParaRPr>
          </a:p>
          <a:p>
            <a:br>
              <a:rPr lang="vi-VN" sz="1600" dirty="0">
                <a:solidFill>
                  <a:srgbClr val="C00000"/>
                </a:solidFill>
              </a:rPr>
            </a:br>
            <a:endParaRPr lang="vi-VN" sz="1600" dirty="0">
              <a:solidFill>
                <a:srgbClr val="C00000"/>
              </a:solidFill>
            </a:endParaRPr>
          </a:p>
        </p:txBody>
      </p:sp>
      <p:pic>
        <p:nvPicPr>
          <p:cNvPr id="7170" name="Picture 2" descr="Những gì chúng ta đã làm với State pattern">
            <a:extLst>
              <a:ext uri="{FF2B5EF4-FFF2-40B4-BE49-F238E27FC236}">
                <a16:creationId xmlns:a16="http://schemas.microsoft.com/office/drawing/2014/main" id="{CDAF4A9F-6F52-4113-BBFC-680348909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57711"/>
            <a:ext cx="5236029" cy="5028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4076D3-C1BD-47D1-B1EB-6A91D5965579}"/>
              </a:ext>
            </a:extLst>
          </p:cNvPr>
          <p:cNvSpPr txBox="1"/>
          <p:nvPr/>
        </p:nvSpPr>
        <p:spPr>
          <a:xfrm>
            <a:off x="800098" y="1238383"/>
            <a:ext cx="2955471" cy="3108543"/>
          </a:xfrm>
          <a:prstGeom prst="rect">
            <a:avLst/>
          </a:prstGeom>
          <a:noFill/>
        </p:spPr>
        <p:txBody>
          <a:bodyPr wrap="square">
            <a:spAutoFit/>
          </a:bodyPr>
          <a:lstStyle/>
          <a:p>
            <a:pPr algn="l">
              <a:buFont typeface="Arial" panose="020B0604020202020204" pitchFamily="34" charset="0"/>
              <a:buChar char="•"/>
            </a:pPr>
            <a:r>
              <a:rPr lang="vi-VN" b="0" i="0" dirty="0">
                <a:solidFill>
                  <a:schemeClr val="accent1">
                    <a:lumMod val="50000"/>
                  </a:schemeClr>
                </a:solidFill>
                <a:effectLst/>
                <a:latin typeface="Oswald" panose="00000500000000000000" pitchFamily="2" charset="0"/>
              </a:rPr>
              <a:t>“Địa phương hóa” hành vi của mỗi trạng thái vào lớp riêng của chúng.</a:t>
            </a:r>
          </a:p>
          <a:p>
            <a:pPr algn="l"/>
            <a:endParaRPr lang="vi-VN" b="0" i="0" dirty="0">
              <a:solidFill>
                <a:schemeClr val="accent1">
                  <a:lumMod val="50000"/>
                </a:schemeClr>
              </a:solidFill>
              <a:effectLst/>
              <a:latin typeface="Oswald" panose="00000500000000000000" pitchFamily="2" charset="0"/>
            </a:endParaRPr>
          </a:p>
          <a:p>
            <a:pPr algn="l">
              <a:buFont typeface="Arial" panose="020B0604020202020204" pitchFamily="34" charset="0"/>
              <a:buChar char="•"/>
            </a:pPr>
            <a:r>
              <a:rPr lang="vi-VN" b="0" i="0" dirty="0">
                <a:solidFill>
                  <a:schemeClr val="accent1">
                    <a:lumMod val="50000"/>
                  </a:schemeClr>
                </a:solidFill>
                <a:effectLst/>
                <a:latin typeface="Oswald" panose="00000500000000000000" pitchFamily="2" charset="0"/>
              </a:rPr>
              <a:t>Loại bỏ tất cả những rắc rối về câu lệnh </a:t>
            </a:r>
            <a:r>
              <a:rPr lang="vi-VN" b="1" i="0" dirty="0">
                <a:solidFill>
                  <a:schemeClr val="accent1">
                    <a:lumMod val="50000"/>
                  </a:schemeClr>
                </a:solidFill>
                <a:effectLst/>
                <a:latin typeface="Oswald" panose="00000500000000000000" pitchFamily="2" charset="0"/>
              </a:rPr>
              <a:t>if</a:t>
            </a:r>
            <a:r>
              <a:rPr lang="vi-VN" b="0" i="0" dirty="0">
                <a:solidFill>
                  <a:schemeClr val="accent1">
                    <a:lumMod val="50000"/>
                  </a:schemeClr>
                </a:solidFill>
                <a:effectLst/>
                <a:latin typeface="Oswald" panose="00000500000000000000" pitchFamily="2" charset="0"/>
              </a:rPr>
              <a:t>, thứ mà sẽ khó bảo trì.</a:t>
            </a:r>
          </a:p>
          <a:p>
            <a:pPr algn="l"/>
            <a:endParaRPr lang="vi-VN" b="0" i="0" dirty="0">
              <a:solidFill>
                <a:schemeClr val="accent1">
                  <a:lumMod val="50000"/>
                </a:schemeClr>
              </a:solidFill>
              <a:effectLst/>
              <a:latin typeface="Oswald" panose="00000500000000000000" pitchFamily="2" charset="0"/>
            </a:endParaRPr>
          </a:p>
          <a:p>
            <a:pPr algn="l">
              <a:buFont typeface="Arial" panose="020B0604020202020204" pitchFamily="34" charset="0"/>
              <a:buChar char="•"/>
            </a:pPr>
            <a:r>
              <a:rPr lang="vi-VN" b="0" i="0" dirty="0">
                <a:solidFill>
                  <a:schemeClr val="accent1">
                    <a:lumMod val="50000"/>
                  </a:schemeClr>
                </a:solidFill>
                <a:effectLst/>
                <a:latin typeface="Oswald" panose="00000500000000000000" pitchFamily="2" charset="0"/>
              </a:rPr>
              <a:t>Đã đóng từng trạng thái để sửa đổi và vẫn để Gumball Machine mở rộng bằng cách thêm các lớp trạng thái mới (và chúng tôi sẽ làm điều này ngay phía sau).</a:t>
            </a:r>
          </a:p>
          <a:p>
            <a:pPr algn="l"/>
            <a:endParaRPr lang="vi-VN" b="0" i="0" dirty="0">
              <a:solidFill>
                <a:schemeClr val="accent1">
                  <a:lumMod val="50000"/>
                </a:schemeClr>
              </a:solidFill>
              <a:effectLst/>
              <a:latin typeface="Oswald" panose="00000500000000000000" pitchFamily="2" charset="0"/>
            </a:endParaRPr>
          </a:p>
          <a:p>
            <a:pPr algn="l">
              <a:buFont typeface="Arial" panose="020B0604020202020204" pitchFamily="34" charset="0"/>
              <a:buChar char="•"/>
            </a:pPr>
            <a:r>
              <a:rPr lang="vi-VN" b="0" i="0" dirty="0">
                <a:solidFill>
                  <a:schemeClr val="accent1">
                    <a:lumMod val="50000"/>
                  </a:schemeClr>
                </a:solidFill>
                <a:effectLst/>
                <a:latin typeface="Oswald" panose="00000500000000000000" pitchFamily="2" charset="0"/>
              </a:rPr>
              <a:t>Tạo một code base và cấu trúc lớp ánh xạ gần hơn với sơ đồ Mighty Gumball và dễ đọc, dễ hiểu hơn.</a:t>
            </a:r>
          </a:p>
        </p:txBody>
      </p:sp>
      <p:pic>
        <p:nvPicPr>
          <p:cNvPr id="5" name="14">
            <a:hlinkClick r:id="" action="ppaction://media"/>
            <a:extLst>
              <a:ext uri="{FF2B5EF4-FFF2-40B4-BE49-F238E27FC236}">
                <a16:creationId xmlns:a16="http://schemas.microsoft.com/office/drawing/2014/main" id="{A97592BA-5647-467C-A330-AF2D0E7DFB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0496" y="366355"/>
            <a:ext cx="468086" cy="468086"/>
          </a:xfrm>
          <a:prstGeom prst="rect">
            <a:avLst/>
          </a:prstGeom>
        </p:spPr>
      </p:pic>
    </p:spTree>
    <p:extLst>
      <p:ext uri="{BB962C8B-B14F-4D97-AF65-F5344CB8AC3E}">
        <p14:creationId xmlns:p14="http://schemas.microsoft.com/office/powerpoint/2010/main" val="2180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8196" name="Picture 4" descr="Hậu trường State pattern: Chuyến tham quan tự túc">
            <a:extLst>
              <a:ext uri="{FF2B5EF4-FFF2-40B4-BE49-F238E27FC236}">
                <a16:creationId xmlns:a16="http://schemas.microsoft.com/office/drawing/2014/main" id="{A8308934-C981-4BAA-BEEE-37DB905F1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522" y="0"/>
            <a:ext cx="4014276" cy="50509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descr="Những gì chúng ta đã làm với State pattern">
            <a:extLst>
              <a:ext uri="{FF2B5EF4-FFF2-40B4-BE49-F238E27FC236}">
                <a16:creationId xmlns:a16="http://schemas.microsoft.com/office/drawing/2014/main" id="{5BD71724-F924-492C-BD7F-0105EADAB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62" y="444270"/>
            <a:ext cx="4014277" cy="38548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D20918-FA9D-4E57-986D-510B565739A2}"/>
              </a:ext>
            </a:extLst>
          </p:cNvPr>
          <p:cNvSpPr txBox="1"/>
          <p:nvPr/>
        </p:nvSpPr>
        <p:spPr>
          <a:xfrm>
            <a:off x="4225204" y="2171640"/>
            <a:ext cx="482824" cy="400110"/>
          </a:xfrm>
          <a:prstGeom prst="rect">
            <a:avLst/>
          </a:prstGeom>
          <a:noFill/>
        </p:spPr>
        <p:txBody>
          <a:bodyPr wrap="square" rtlCol="0">
            <a:spAutoFit/>
          </a:bodyPr>
          <a:lstStyle/>
          <a:p>
            <a:r>
              <a:rPr lang="vi-VN" sz="2000" b="1" dirty="0">
                <a:solidFill>
                  <a:srgbClr val="00B0F0"/>
                </a:solidFill>
              </a:rPr>
              <a:t>=&gt;</a:t>
            </a:r>
          </a:p>
        </p:txBody>
      </p:sp>
    </p:spTree>
    <p:extLst>
      <p:ext uri="{BB962C8B-B14F-4D97-AF65-F5344CB8AC3E}">
        <p14:creationId xmlns:p14="http://schemas.microsoft.com/office/powerpoint/2010/main" val="2361618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7F947378-320A-464B-819B-EF1CC0405EEB}"/>
              </a:ext>
            </a:extLst>
          </p:cNvPr>
          <p:cNvSpPr txBox="1"/>
          <p:nvPr/>
        </p:nvSpPr>
        <p:spPr>
          <a:xfrm>
            <a:off x="767443" y="87868"/>
            <a:ext cx="1094014" cy="923330"/>
          </a:xfrm>
          <a:prstGeom prst="rect">
            <a:avLst/>
          </a:prstGeom>
          <a:noFill/>
        </p:spPr>
        <p:txBody>
          <a:bodyPr wrap="square">
            <a:spAutoFit/>
          </a:bodyPr>
          <a:lstStyle/>
          <a:p>
            <a:pPr algn="l"/>
            <a:r>
              <a:rPr lang="vi-VN" sz="1800" b="1" i="0" dirty="0">
                <a:solidFill>
                  <a:schemeClr val="accent1">
                    <a:lumMod val="50000"/>
                  </a:schemeClr>
                </a:solidFill>
                <a:effectLst/>
                <a:latin typeface="Droid Serif"/>
              </a:rPr>
              <a:t>Đáp án:</a:t>
            </a:r>
            <a:endParaRPr lang="vi-VN" sz="1800" b="0" i="0" dirty="0">
              <a:solidFill>
                <a:schemeClr val="accent1">
                  <a:lumMod val="50000"/>
                </a:schemeClr>
              </a:solidFill>
              <a:effectLst/>
              <a:latin typeface="Droid Serif"/>
            </a:endParaRPr>
          </a:p>
          <a:p>
            <a:br>
              <a:rPr lang="vi-VN" sz="1800" dirty="0">
                <a:solidFill>
                  <a:schemeClr val="accent1">
                    <a:lumMod val="50000"/>
                  </a:schemeClr>
                </a:solidFill>
              </a:rPr>
            </a:br>
            <a:endParaRPr lang="vi-VN" sz="1800" dirty="0">
              <a:solidFill>
                <a:schemeClr val="accent1">
                  <a:lumMod val="50000"/>
                </a:schemeClr>
              </a:solidFill>
            </a:endParaRPr>
          </a:p>
        </p:txBody>
      </p:sp>
      <p:pic>
        <p:nvPicPr>
          <p:cNvPr id="9218" name="Picture 2" descr="Đáp án Hậu trường State pattern: Chuyến tham quan tự túc">
            <a:extLst>
              <a:ext uri="{FF2B5EF4-FFF2-40B4-BE49-F238E27FC236}">
                <a16:creationId xmlns:a16="http://schemas.microsoft.com/office/drawing/2014/main" id="{51527D01-7E92-4632-A106-C542CE134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246" y="87868"/>
            <a:ext cx="4606926" cy="49425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751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 name="1">
            <a:hlinkClick r:id="" action="ppaction://media"/>
            <a:extLst>
              <a:ext uri="{FF2B5EF4-FFF2-40B4-BE49-F238E27FC236}">
                <a16:creationId xmlns:a16="http://schemas.microsoft.com/office/drawing/2014/main" id="{A15DA222-BC69-4AAE-9845-D4A431D450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2813" y="613539"/>
            <a:ext cx="446314" cy="446314"/>
          </a:xfrm>
          <a:prstGeom prst="rect">
            <a:avLst/>
          </a:prstGeom>
        </p:spPr>
      </p:pic>
      <p:pic>
        <p:nvPicPr>
          <p:cNvPr id="6146" name="Picture 2" descr="Tổng cộng có 4 trạng thái">
            <a:extLst>
              <a:ext uri="{FF2B5EF4-FFF2-40B4-BE49-F238E27FC236}">
                <a16:creationId xmlns:a16="http://schemas.microsoft.com/office/drawing/2014/main" id="{6029523C-97F5-4B35-8234-770FE4DCEC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801" y="359112"/>
            <a:ext cx="7823534" cy="17005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7B3C9F-8198-4D56-9E7E-17988B612A40}"/>
              </a:ext>
            </a:extLst>
          </p:cNvPr>
          <p:cNvSpPr txBox="1"/>
          <p:nvPr/>
        </p:nvSpPr>
        <p:spPr>
          <a:xfrm>
            <a:off x="903801" y="120572"/>
            <a:ext cx="4582884" cy="338554"/>
          </a:xfrm>
          <a:prstGeom prst="rect">
            <a:avLst/>
          </a:prstGeom>
          <a:noFill/>
        </p:spPr>
        <p:txBody>
          <a:bodyPr wrap="square">
            <a:spAutoFit/>
          </a:bodyPr>
          <a:lstStyle/>
          <a:p>
            <a:r>
              <a:rPr lang="vi-VN" sz="1600" b="1" i="0" dirty="0">
                <a:solidFill>
                  <a:schemeClr val="accent1">
                    <a:lumMod val="50000"/>
                  </a:schemeClr>
                </a:solidFill>
                <a:effectLst/>
                <a:latin typeface="Droid Serif"/>
              </a:rPr>
              <a:t>1. Đầu tiên, tập hợp các trạng thái của bạn:</a:t>
            </a:r>
            <a:endParaRPr lang="vi-VN" sz="1600" dirty="0">
              <a:solidFill>
                <a:schemeClr val="accent1">
                  <a:lumMod val="50000"/>
                </a:schemeClr>
              </a:solidFill>
            </a:endParaRPr>
          </a:p>
        </p:txBody>
      </p:sp>
      <p:sp>
        <p:nvSpPr>
          <p:cNvPr id="9" name="TextBox 8">
            <a:extLst>
              <a:ext uri="{FF2B5EF4-FFF2-40B4-BE49-F238E27FC236}">
                <a16:creationId xmlns:a16="http://schemas.microsoft.com/office/drawing/2014/main" id="{C68CCDE5-5DE3-4061-9D5C-FE477AEB9D98}"/>
              </a:ext>
            </a:extLst>
          </p:cNvPr>
          <p:cNvSpPr txBox="1"/>
          <p:nvPr/>
        </p:nvSpPr>
        <p:spPr>
          <a:xfrm>
            <a:off x="748392" y="2163654"/>
            <a:ext cx="7584621" cy="1077218"/>
          </a:xfrm>
          <a:prstGeom prst="rect">
            <a:avLst/>
          </a:prstGeom>
          <a:noFill/>
        </p:spPr>
        <p:txBody>
          <a:bodyPr wrap="square">
            <a:spAutoFit/>
          </a:bodyPr>
          <a:lstStyle/>
          <a:p>
            <a:pPr algn="l"/>
            <a:r>
              <a:rPr lang="vi-VN" sz="1600" b="1" i="0" dirty="0">
                <a:solidFill>
                  <a:schemeClr val="accent1">
                    <a:lumMod val="50000"/>
                  </a:schemeClr>
                </a:solidFill>
                <a:effectLst/>
                <a:latin typeface="Droid Serif"/>
              </a:rPr>
              <a:t>2. Tiếp theo, tạo một biến đối tượng để giữ trạng thái hiện tại và xác định các giá trị cho từng trạng thái:</a:t>
            </a:r>
            <a:endParaRPr lang="vi-VN" sz="1600" b="0" i="0" dirty="0">
              <a:solidFill>
                <a:schemeClr val="accent1">
                  <a:lumMod val="50000"/>
                </a:schemeClr>
              </a:solidFill>
              <a:effectLst/>
              <a:latin typeface="Droid Serif"/>
            </a:endParaRPr>
          </a:p>
          <a:p>
            <a:br>
              <a:rPr lang="vi-VN" sz="1600" dirty="0">
                <a:solidFill>
                  <a:schemeClr val="accent1">
                    <a:lumMod val="50000"/>
                  </a:schemeClr>
                </a:solidFill>
              </a:rPr>
            </a:br>
            <a:endParaRPr lang="vi-VN" sz="1600" dirty="0">
              <a:solidFill>
                <a:schemeClr val="accent1">
                  <a:lumMod val="50000"/>
                </a:schemeClr>
              </a:solidFill>
            </a:endParaRPr>
          </a:p>
        </p:txBody>
      </p:sp>
      <p:pic>
        <p:nvPicPr>
          <p:cNvPr id="6150" name="Picture 6" descr="Định nghĩa 4 trạng thái">
            <a:extLst>
              <a:ext uri="{FF2B5EF4-FFF2-40B4-BE49-F238E27FC236}">
                <a16:creationId xmlns:a16="http://schemas.microsoft.com/office/drawing/2014/main" id="{18B13888-48F5-4643-8E9D-98A835D037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392" y="2852057"/>
            <a:ext cx="8399903" cy="23205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EA19E5A6-4C9E-4FC5-91D1-9B2F9A2E4AE3}"/>
              </a:ext>
            </a:extLst>
          </p:cNvPr>
          <p:cNvSpPr txBox="1"/>
          <p:nvPr/>
        </p:nvSpPr>
        <p:spPr>
          <a:xfrm>
            <a:off x="767443" y="122796"/>
            <a:ext cx="8229600" cy="1477328"/>
          </a:xfrm>
          <a:prstGeom prst="rect">
            <a:avLst/>
          </a:prstGeom>
          <a:noFill/>
        </p:spPr>
        <p:txBody>
          <a:bodyPr wrap="square">
            <a:spAutoFit/>
          </a:bodyPr>
          <a:lstStyle/>
          <a:p>
            <a:pPr algn="l"/>
            <a:r>
              <a:rPr lang="vi-VN" sz="1800" b="1" i="0" dirty="0">
                <a:solidFill>
                  <a:schemeClr val="accent1">
                    <a:lumMod val="50000"/>
                  </a:schemeClr>
                </a:solidFill>
                <a:effectLst/>
                <a:latin typeface="Oswald" panose="00000500000000000000" pitchFamily="2" charset="0"/>
              </a:rPr>
              <a:t>Định nghĩa State Pattern</a:t>
            </a:r>
            <a:endParaRPr lang="vi-VN" sz="1800" b="0" i="0" dirty="0">
              <a:solidFill>
                <a:schemeClr val="accent1">
                  <a:lumMod val="50000"/>
                </a:schemeClr>
              </a:solidFill>
              <a:effectLst/>
              <a:latin typeface="Oswald" panose="00000500000000000000" pitchFamily="2" charset="0"/>
            </a:endParaRPr>
          </a:p>
          <a:p>
            <a:pPr algn="l"/>
            <a:r>
              <a:rPr lang="vi-VN" sz="1800" b="0" i="0" dirty="0">
                <a:solidFill>
                  <a:schemeClr val="accent1">
                    <a:lumMod val="50000"/>
                  </a:schemeClr>
                </a:solidFill>
                <a:effectLst/>
                <a:latin typeface="Droid Serif"/>
              </a:rPr>
              <a:t>Vâng, đó là sự thật, chúng tôi chỉ thực hiện State Pattern. Vì vậy, bây giờ, hãy xem qua tất cả những gì về nó:</a:t>
            </a:r>
          </a:p>
          <a:p>
            <a:br>
              <a:rPr lang="vi-VN" sz="1800" dirty="0">
                <a:solidFill>
                  <a:schemeClr val="accent1">
                    <a:lumMod val="50000"/>
                  </a:schemeClr>
                </a:solidFill>
              </a:rPr>
            </a:br>
            <a:endParaRPr lang="vi-VN" sz="1800" dirty="0">
              <a:solidFill>
                <a:schemeClr val="accent1">
                  <a:lumMod val="50000"/>
                </a:schemeClr>
              </a:solidFill>
            </a:endParaRPr>
          </a:p>
        </p:txBody>
      </p:sp>
      <p:pic>
        <p:nvPicPr>
          <p:cNvPr id="10242" name="Picture 2" descr="Định nghĩa State Pattern">
            <a:extLst>
              <a:ext uri="{FF2B5EF4-FFF2-40B4-BE49-F238E27FC236}">
                <a16:creationId xmlns:a16="http://schemas.microsoft.com/office/drawing/2014/main" id="{D6B14365-389D-486F-A14F-ABCCB282C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686" y="1313027"/>
            <a:ext cx="7609114" cy="15152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4D337EAF-45DB-4C90-AF5C-4CE4A25A2110}"/>
              </a:ext>
            </a:extLst>
          </p:cNvPr>
          <p:cNvSpPr txBox="1"/>
          <p:nvPr/>
        </p:nvSpPr>
        <p:spPr>
          <a:xfrm>
            <a:off x="1077686" y="3103211"/>
            <a:ext cx="7532914" cy="1169551"/>
          </a:xfrm>
          <a:prstGeom prst="rect">
            <a:avLst/>
          </a:prstGeom>
          <a:noFill/>
        </p:spPr>
        <p:txBody>
          <a:bodyPr wrap="square">
            <a:spAutoFit/>
          </a:bodyPr>
          <a:lstStyle/>
          <a:p>
            <a:r>
              <a:rPr lang="vi-VN" b="1" i="1" dirty="0">
                <a:solidFill>
                  <a:srgbClr val="252525"/>
                </a:solidFill>
                <a:effectLst/>
                <a:latin typeface="Droid Serif"/>
              </a:rPr>
              <a:t>(State Pattern cho phép một đối tượng thay đổi hành vi của nó khi trạng thái bên trong của nó thay đổi. Đối tượng sẽ xuất hiện để thay đổi lớp của nó)</a:t>
            </a:r>
          </a:p>
          <a:p>
            <a:endParaRPr lang="vi-VN" b="1" i="1" dirty="0">
              <a:solidFill>
                <a:srgbClr val="252525"/>
              </a:solidFill>
              <a:effectLst/>
              <a:latin typeface="Droid Serif"/>
            </a:endParaRPr>
          </a:p>
          <a:p>
            <a:endParaRPr lang="vi-VN" b="1" i="1" dirty="0">
              <a:solidFill>
                <a:srgbClr val="252525"/>
              </a:solidFill>
              <a:latin typeface="Droid Serif"/>
            </a:endParaRPr>
          </a:p>
          <a:p>
            <a:r>
              <a:rPr lang="vi-VN" b="1" i="1" dirty="0">
                <a:solidFill>
                  <a:srgbClr val="252525"/>
                </a:solidFill>
                <a:latin typeface="Droid Serif"/>
              </a:rPr>
              <a:t>   Ý nghĩa của định nghĩa ....</a:t>
            </a:r>
            <a:endParaRPr lang="vi-VN" i="1" dirty="0"/>
          </a:p>
        </p:txBody>
      </p:sp>
      <p:pic>
        <p:nvPicPr>
          <p:cNvPr id="5" name="15">
            <a:hlinkClick r:id="" action="ppaction://media"/>
            <a:extLst>
              <a:ext uri="{FF2B5EF4-FFF2-40B4-BE49-F238E27FC236}">
                <a16:creationId xmlns:a16="http://schemas.microsoft.com/office/drawing/2014/main" id="{7201A561-E3C1-476F-9210-C5DECB6860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7443" y="3891762"/>
            <a:ext cx="381000" cy="381000"/>
          </a:xfrm>
          <a:prstGeom prst="rect">
            <a:avLst/>
          </a:prstGeom>
        </p:spPr>
      </p:pic>
    </p:spTree>
    <p:extLst>
      <p:ext uri="{BB962C8B-B14F-4D97-AF65-F5344CB8AC3E}">
        <p14:creationId xmlns:p14="http://schemas.microsoft.com/office/powerpoint/2010/main" val="417860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45000719-9CC8-405A-862A-2126E5AA6F62}"/>
              </a:ext>
            </a:extLst>
          </p:cNvPr>
          <p:cNvSpPr txBox="1"/>
          <p:nvPr/>
        </p:nvSpPr>
        <p:spPr>
          <a:xfrm>
            <a:off x="734785" y="118255"/>
            <a:ext cx="4582884" cy="369332"/>
          </a:xfrm>
          <a:prstGeom prst="rect">
            <a:avLst/>
          </a:prstGeom>
          <a:noFill/>
        </p:spPr>
        <p:txBody>
          <a:bodyPr wrap="square">
            <a:spAutoFit/>
          </a:bodyPr>
          <a:lstStyle/>
          <a:p>
            <a:pPr algn="l"/>
            <a:r>
              <a:rPr lang="vi-VN" sz="1800" b="1" i="0" dirty="0">
                <a:solidFill>
                  <a:srgbClr val="353535"/>
                </a:solidFill>
                <a:effectLst/>
                <a:latin typeface="Oswald" panose="00000500000000000000" pitchFamily="2" charset="0"/>
              </a:rPr>
              <a:t>Sơ đồ lớp State Pattern:</a:t>
            </a:r>
            <a:endParaRPr lang="vi-VN" sz="1800" b="0" i="0" dirty="0">
              <a:solidFill>
                <a:srgbClr val="353535"/>
              </a:solidFill>
              <a:effectLst/>
              <a:latin typeface="Oswald" panose="00000500000000000000" pitchFamily="2" charset="0"/>
            </a:endParaRPr>
          </a:p>
        </p:txBody>
      </p:sp>
      <p:pic>
        <p:nvPicPr>
          <p:cNvPr id="11266" name="Picture 2" descr="State pattern: Sơ đồ lớp">
            <a:extLst>
              <a:ext uri="{FF2B5EF4-FFF2-40B4-BE49-F238E27FC236}">
                <a16:creationId xmlns:a16="http://schemas.microsoft.com/office/drawing/2014/main" id="{EE8441F0-9AFC-43A6-AF0B-DA64AE42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428" y="559028"/>
            <a:ext cx="7081158" cy="4466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E593CE-B830-4674-9D95-8A01127ABC11}"/>
              </a:ext>
            </a:extLst>
          </p:cNvPr>
          <p:cNvSpPr txBox="1"/>
          <p:nvPr/>
        </p:nvSpPr>
        <p:spPr>
          <a:xfrm>
            <a:off x="0" y="4502025"/>
            <a:ext cx="4729842" cy="430887"/>
          </a:xfrm>
          <a:prstGeom prst="rect">
            <a:avLst/>
          </a:prstGeom>
          <a:noFill/>
        </p:spPr>
        <p:txBody>
          <a:bodyPr wrap="square">
            <a:spAutoFit/>
          </a:bodyPr>
          <a:lstStyle/>
          <a:p>
            <a:r>
              <a:rPr lang="vi-VN" sz="1100" b="1" dirty="0">
                <a:effectLst/>
              </a:rPr>
              <a:t>Sơ đồ lớp State pattern =&gt;</a:t>
            </a:r>
            <a:br>
              <a:rPr lang="vi-VN" sz="1100" dirty="0"/>
            </a:br>
            <a:endParaRPr lang="vi-VN" sz="1100" dirty="0"/>
          </a:p>
        </p:txBody>
      </p:sp>
    </p:spTree>
    <p:extLst>
      <p:ext uri="{BB962C8B-B14F-4D97-AF65-F5344CB8AC3E}">
        <p14:creationId xmlns:p14="http://schemas.microsoft.com/office/powerpoint/2010/main" val="9409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2290" name="Picture 2">
            <a:extLst>
              <a:ext uri="{FF2B5EF4-FFF2-40B4-BE49-F238E27FC236}">
                <a16:creationId xmlns:a16="http://schemas.microsoft.com/office/drawing/2014/main" id="{C1760ACB-1897-417F-8068-9759F12DF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18" y="0"/>
            <a:ext cx="4438928" cy="4500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0290CA-A794-4046-9D21-E8774A135D34}"/>
              </a:ext>
            </a:extLst>
          </p:cNvPr>
          <p:cNvSpPr txBox="1"/>
          <p:nvPr/>
        </p:nvSpPr>
        <p:spPr>
          <a:xfrm>
            <a:off x="4919132" y="168303"/>
            <a:ext cx="3723369" cy="738664"/>
          </a:xfrm>
          <a:prstGeom prst="rect">
            <a:avLst/>
          </a:prstGeom>
          <a:noFill/>
        </p:spPr>
        <p:txBody>
          <a:bodyPr wrap="square">
            <a:spAutoFit/>
          </a:bodyPr>
          <a:lstStyle/>
          <a:p>
            <a:r>
              <a:rPr lang="vi-VN" b="0" i="0" dirty="0">
                <a:solidFill>
                  <a:srgbClr val="252525"/>
                </a:solidFill>
                <a:effectLst/>
                <a:latin typeface="Droid Serif"/>
              </a:rPr>
              <a:t>Bạn đã có một quan sát tốt! Vâng, các sơ đồ lớp về cơ bản là giống nhau, nhưng hai mẫu này khác nhau trong </a:t>
            </a:r>
            <a:r>
              <a:rPr lang="vi-VN" b="0" i="1" dirty="0">
                <a:solidFill>
                  <a:srgbClr val="252525"/>
                </a:solidFill>
                <a:effectLst/>
                <a:latin typeface="Droid Serif"/>
              </a:rPr>
              <a:t>ý định</a:t>
            </a:r>
            <a:r>
              <a:rPr lang="vi-VN" b="0" i="0" dirty="0">
                <a:solidFill>
                  <a:srgbClr val="252525"/>
                </a:solidFill>
                <a:effectLst/>
                <a:latin typeface="Droid Serif"/>
              </a:rPr>
              <a:t> của chúng.</a:t>
            </a:r>
            <a:endParaRPr lang="vi-VN" dirty="0"/>
          </a:p>
        </p:txBody>
      </p:sp>
      <p:sp>
        <p:nvSpPr>
          <p:cNvPr id="6" name="TextBox 5">
            <a:extLst>
              <a:ext uri="{FF2B5EF4-FFF2-40B4-BE49-F238E27FC236}">
                <a16:creationId xmlns:a16="http://schemas.microsoft.com/office/drawing/2014/main" id="{717948B7-5F71-48C1-9397-CA18A17C4523}"/>
              </a:ext>
            </a:extLst>
          </p:cNvPr>
          <p:cNvSpPr txBox="1"/>
          <p:nvPr/>
        </p:nvSpPr>
        <p:spPr>
          <a:xfrm>
            <a:off x="97518" y="4718604"/>
            <a:ext cx="4620984" cy="523220"/>
          </a:xfrm>
          <a:prstGeom prst="rect">
            <a:avLst/>
          </a:prstGeom>
          <a:noFill/>
        </p:spPr>
        <p:txBody>
          <a:bodyPr wrap="square">
            <a:spAutoFit/>
          </a:bodyPr>
          <a:lstStyle/>
          <a:p>
            <a:r>
              <a:rPr lang="en-US" b="1" dirty="0" err="1">
                <a:effectLst/>
              </a:rPr>
              <a:t>Sơ</a:t>
            </a:r>
            <a:r>
              <a:rPr lang="en-US" b="1" dirty="0">
                <a:effectLst/>
              </a:rPr>
              <a:t> </a:t>
            </a:r>
            <a:r>
              <a:rPr lang="en-US" b="1" dirty="0" err="1">
                <a:effectLst/>
              </a:rPr>
              <a:t>đồ</a:t>
            </a:r>
            <a:r>
              <a:rPr lang="en-US" b="1" dirty="0">
                <a:effectLst/>
              </a:rPr>
              <a:t> </a:t>
            </a:r>
            <a:r>
              <a:rPr lang="en-US" b="1" dirty="0" err="1">
                <a:effectLst/>
              </a:rPr>
              <a:t>lớp</a:t>
            </a:r>
            <a:r>
              <a:rPr lang="en-US" b="1" dirty="0">
                <a:effectLst/>
              </a:rPr>
              <a:t> State pattern </a:t>
            </a:r>
            <a:r>
              <a:rPr lang="en-US" b="1" dirty="0" err="1">
                <a:effectLst/>
              </a:rPr>
              <a:t>hơi</a:t>
            </a:r>
            <a:r>
              <a:rPr lang="en-US" b="1" dirty="0">
                <a:effectLst/>
              </a:rPr>
              <a:t> </a:t>
            </a:r>
            <a:r>
              <a:rPr lang="en-US" b="1" dirty="0" err="1">
                <a:effectLst/>
              </a:rPr>
              <a:t>giống</a:t>
            </a:r>
            <a:r>
              <a:rPr lang="en-US" b="1" dirty="0">
                <a:effectLst/>
              </a:rPr>
              <a:t> </a:t>
            </a:r>
            <a:r>
              <a:rPr lang="en-US" b="1" u="none" strike="noStrike" dirty="0">
                <a:solidFill>
                  <a:srgbClr val="599FE5"/>
                </a:solidFill>
                <a:effectLst/>
                <a:hlinkClick r:id="rId6"/>
              </a:rPr>
              <a:t>Strategy Pattern</a:t>
            </a:r>
            <a:br>
              <a:rPr lang="en-US" dirty="0"/>
            </a:br>
            <a:endParaRPr lang="vi-VN" dirty="0"/>
          </a:p>
        </p:txBody>
      </p:sp>
      <p:sp>
        <p:nvSpPr>
          <p:cNvPr id="3" name="TextBox 2">
            <a:extLst>
              <a:ext uri="{FF2B5EF4-FFF2-40B4-BE49-F238E27FC236}">
                <a16:creationId xmlns:a16="http://schemas.microsoft.com/office/drawing/2014/main" id="{A6AA8D8F-9C6B-39FF-EB8A-87B9636C6DAC}"/>
              </a:ext>
            </a:extLst>
          </p:cNvPr>
          <p:cNvSpPr txBox="1"/>
          <p:nvPr/>
        </p:nvSpPr>
        <p:spPr>
          <a:xfrm>
            <a:off x="4919132" y="1058333"/>
            <a:ext cx="4306989" cy="1610905"/>
          </a:xfrm>
          <a:prstGeom prst="rect">
            <a:avLst/>
          </a:prstGeom>
          <a:noFill/>
        </p:spPr>
        <p:txBody>
          <a:bodyPr wrap="square">
            <a:spAutoFit/>
          </a:bodyPr>
          <a:lstStyle/>
          <a:p>
            <a:r>
              <a:rPr lang="vi-VN" b="0" i="0" dirty="0">
                <a:solidFill>
                  <a:srgbClr val="252525"/>
                </a:solidFill>
                <a:effectLst/>
                <a:latin typeface="Droid Serif"/>
              </a:rPr>
              <a:t>Với </a:t>
            </a:r>
            <a:r>
              <a:rPr lang="vi-VN" b="1" i="0" dirty="0">
                <a:solidFill>
                  <a:srgbClr val="252525"/>
                </a:solidFill>
                <a:effectLst/>
                <a:latin typeface="Droid Serif"/>
              </a:rPr>
              <a:t>State Pattern</a:t>
            </a:r>
            <a:r>
              <a:rPr lang="vi-VN" b="0" i="0" dirty="0">
                <a:solidFill>
                  <a:srgbClr val="252525"/>
                </a:solidFill>
                <a:effectLst/>
                <a:latin typeface="Droid Serif"/>
              </a:rPr>
              <a:t>, chúng ta có một tập hợp các hành vi được đóng gói trong các state object; bất cứ lúc nào cần thiết, </a:t>
            </a:r>
            <a:r>
              <a:rPr lang="vi-VN" b="1" i="0" dirty="0">
                <a:solidFill>
                  <a:srgbClr val="252525"/>
                </a:solidFill>
                <a:effectLst/>
                <a:latin typeface="Droid Serif"/>
              </a:rPr>
              <a:t>Context</a:t>
            </a:r>
            <a:r>
              <a:rPr lang="vi-VN" b="0" i="0" dirty="0">
                <a:solidFill>
                  <a:srgbClr val="252525"/>
                </a:solidFill>
                <a:effectLst/>
                <a:latin typeface="Droid Serif"/>
              </a:rPr>
              <a:t> sẽ ủy thác cho một trong những trạng thái đó. Theo thời gian, trạng thái hiện tại thay đổi trên từng state object để phản ánh trạng thái của Context, do đó, hành vi của Context cũng thay đổi theo thời gian. Client thường biết rất ít về các state object.</a:t>
            </a:r>
            <a:endParaRPr lang="en-US" dirty="0"/>
          </a:p>
        </p:txBody>
      </p:sp>
      <p:sp>
        <p:nvSpPr>
          <p:cNvPr id="7" name="TextBox 6">
            <a:extLst>
              <a:ext uri="{FF2B5EF4-FFF2-40B4-BE49-F238E27FC236}">
                <a16:creationId xmlns:a16="http://schemas.microsoft.com/office/drawing/2014/main" id="{B7BC88ED-087B-5EE2-3708-DE157BF5D018}"/>
              </a:ext>
            </a:extLst>
          </p:cNvPr>
          <p:cNvSpPr txBox="1"/>
          <p:nvPr/>
        </p:nvSpPr>
        <p:spPr>
          <a:xfrm>
            <a:off x="4919132" y="2713883"/>
            <a:ext cx="4224868" cy="2031325"/>
          </a:xfrm>
          <a:prstGeom prst="rect">
            <a:avLst/>
          </a:prstGeom>
          <a:noFill/>
        </p:spPr>
        <p:txBody>
          <a:bodyPr wrap="square">
            <a:spAutoFit/>
          </a:bodyPr>
          <a:lstStyle/>
          <a:p>
            <a:r>
              <a:rPr lang="vi-VN" b="0" i="0" dirty="0">
                <a:solidFill>
                  <a:srgbClr val="252525"/>
                </a:solidFill>
                <a:effectLst/>
                <a:latin typeface="Droid Serif"/>
              </a:rPr>
              <a:t>Với </a:t>
            </a:r>
            <a:r>
              <a:rPr lang="vi-VN" b="0" i="0" u="none" strike="noStrike" dirty="0">
                <a:solidFill>
                  <a:srgbClr val="599FE5"/>
                </a:solidFill>
                <a:effectLst/>
                <a:latin typeface="Droid Serif"/>
                <a:hlinkClick r:id="rId6"/>
              </a:rPr>
              <a:t>Strategy Pattern</a:t>
            </a:r>
            <a:r>
              <a:rPr lang="vi-VN" b="0" i="0" dirty="0">
                <a:solidFill>
                  <a:srgbClr val="252525"/>
                </a:solidFill>
                <a:effectLst/>
                <a:latin typeface="Droid Serif"/>
              </a:rPr>
              <a:t>, client thường chỉ định strategy object mà Context mong muốn. Bây giờ, trong khi mẫu cung cấp tính linh hoạt để thay đổi strategy object trong runtime, thường có một strategy object phù hợp nhất cho một Context object. Ví dụ, trong </a:t>
            </a:r>
            <a:r>
              <a:rPr lang="vi-VN" b="0" i="0" u="none" strike="noStrike" dirty="0">
                <a:solidFill>
                  <a:srgbClr val="599FE5"/>
                </a:solidFill>
                <a:effectLst/>
                <a:latin typeface="Droid Serif"/>
                <a:hlinkClick r:id="rId6"/>
              </a:rPr>
              <a:t>Chương 1</a:t>
            </a:r>
            <a:r>
              <a:rPr lang="vi-VN" b="0" i="0" dirty="0">
                <a:solidFill>
                  <a:srgbClr val="252525"/>
                </a:solidFill>
                <a:effectLst/>
                <a:latin typeface="Droid Serif"/>
              </a:rPr>
              <a:t>, một số con vịt của chúng tôi được thiết đặt để bay với hành vi bay bình thường (như vịt trời), trong khi những con khác được thiết đặt với hành vi bay giữ cho chúng dưới đất (như vịt cao su).</a:t>
            </a:r>
            <a:endParaRPr lang="en-US" dirty="0"/>
          </a:p>
        </p:txBody>
      </p:sp>
      <p:pic>
        <p:nvPicPr>
          <p:cNvPr id="8" name="1">
            <a:hlinkClick r:id="" action="ppaction://media"/>
            <a:extLst>
              <a:ext uri="{FF2B5EF4-FFF2-40B4-BE49-F238E27FC236}">
                <a16:creationId xmlns:a16="http://schemas.microsoft.com/office/drawing/2014/main" id="{9157D717-03A7-0493-6845-7A87BE6F09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34866" y="4718604"/>
            <a:ext cx="402288" cy="402288"/>
          </a:xfrm>
          <a:prstGeom prst="rect">
            <a:avLst/>
          </a:prstGeom>
        </p:spPr>
      </p:pic>
      <p:sp>
        <p:nvSpPr>
          <p:cNvPr id="9" name="TextBox 8">
            <a:extLst>
              <a:ext uri="{FF2B5EF4-FFF2-40B4-BE49-F238E27FC236}">
                <a16:creationId xmlns:a16="http://schemas.microsoft.com/office/drawing/2014/main" id="{C228C37D-946F-D114-1B72-DEF71BC7348F}"/>
              </a:ext>
            </a:extLst>
          </p:cNvPr>
          <p:cNvSpPr txBox="1"/>
          <p:nvPr/>
        </p:nvSpPr>
        <p:spPr>
          <a:xfrm>
            <a:off x="7031566" y="4789853"/>
            <a:ext cx="947695" cy="276999"/>
          </a:xfrm>
          <a:prstGeom prst="rect">
            <a:avLst/>
          </a:prstGeom>
          <a:noFill/>
        </p:spPr>
        <p:txBody>
          <a:bodyPr wrap="none" rtlCol="0">
            <a:spAutoFit/>
          </a:bodyPr>
          <a:lstStyle/>
          <a:p>
            <a:r>
              <a:rPr lang="en-US" sz="1200" b="1" i="1" dirty="0" err="1"/>
              <a:t>Tóm</a:t>
            </a:r>
            <a:r>
              <a:rPr lang="en-US" sz="1200" b="1" i="1" dirty="0"/>
              <a:t> </a:t>
            </a:r>
            <a:r>
              <a:rPr lang="en-US" sz="1200" b="1" i="1" dirty="0" err="1"/>
              <a:t>lại</a:t>
            </a:r>
            <a:r>
              <a:rPr lang="en-US" sz="1200" b="1" i="1" dirty="0"/>
              <a:t> =&gt;</a:t>
            </a:r>
          </a:p>
        </p:txBody>
      </p:sp>
    </p:spTree>
    <p:extLst>
      <p:ext uri="{BB962C8B-B14F-4D97-AF65-F5344CB8AC3E}">
        <p14:creationId xmlns:p14="http://schemas.microsoft.com/office/powerpoint/2010/main" val="266697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3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BEEBF76C-9D0D-A5B5-37D2-F5F992DFB710}"/>
              </a:ext>
            </a:extLst>
          </p:cNvPr>
          <p:cNvSpPr txBox="1"/>
          <p:nvPr/>
        </p:nvSpPr>
        <p:spPr>
          <a:xfrm>
            <a:off x="918633" y="299078"/>
            <a:ext cx="4580466" cy="369332"/>
          </a:xfrm>
          <a:prstGeom prst="rect">
            <a:avLst/>
          </a:prstGeom>
          <a:noFill/>
        </p:spPr>
        <p:txBody>
          <a:bodyPr wrap="square">
            <a:spAutoFit/>
          </a:bodyPr>
          <a:lstStyle/>
          <a:p>
            <a:pPr algn="l"/>
            <a:r>
              <a:rPr lang="en-US" sz="1800" b="1" i="0" dirty="0" err="1">
                <a:solidFill>
                  <a:srgbClr val="353535"/>
                </a:solidFill>
                <a:effectLst/>
                <a:latin typeface="Oswald" panose="00000500000000000000" pitchFamily="2" charset="0"/>
              </a:rPr>
              <a:t>Không</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có</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câu</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hỏi</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ngớ</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ngẩn</a:t>
            </a:r>
            <a:endParaRPr lang="en-US" sz="1800" b="0" i="0" dirty="0">
              <a:solidFill>
                <a:srgbClr val="353535"/>
              </a:solidFill>
              <a:effectLst/>
              <a:latin typeface="Oswald" panose="00000500000000000000" pitchFamily="2" charset="0"/>
            </a:endParaRPr>
          </a:p>
        </p:txBody>
      </p:sp>
      <p:sp>
        <p:nvSpPr>
          <p:cNvPr id="5" name="TextBox 4">
            <a:extLst>
              <a:ext uri="{FF2B5EF4-FFF2-40B4-BE49-F238E27FC236}">
                <a16:creationId xmlns:a16="http://schemas.microsoft.com/office/drawing/2014/main" id="{07D794DA-699D-65DF-C300-069DECB1213C}"/>
              </a:ext>
            </a:extLst>
          </p:cNvPr>
          <p:cNvSpPr txBox="1"/>
          <p:nvPr/>
        </p:nvSpPr>
        <p:spPr>
          <a:xfrm>
            <a:off x="905932" y="984964"/>
            <a:ext cx="8022166" cy="2893100"/>
          </a:xfrm>
          <a:prstGeom prst="rect">
            <a:avLst/>
          </a:prstGeom>
          <a:noFill/>
        </p:spPr>
        <p:txBody>
          <a:bodyPr wrap="square">
            <a:spAutoFit/>
          </a:bodyPr>
          <a:lstStyle/>
          <a:p>
            <a:pPr algn="l"/>
            <a:r>
              <a:rPr lang="vi-VN" b="1" i="0" dirty="0">
                <a:solidFill>
                  <a:srgbClr val="252525"/>
                </a:solidFill>
                <a:effectLst/>
                <a:latin typeface="Droid Serif"/>
              </a:rPr>
              <a:t>Hỏi:</a:t>
            </a:r>
            <a:r>
              <a:rPr lang="vi-VN" b="0" i="0" dirty="0">
                <a:solidFill>
                  <a:srgbClr val="252525"/>
                </a:solidFill>
                <a:effectLst/>
                <a:latin typeface="Droid Serif"/>
              </a:rPr>
              <a:t> Trong </a:t>
            </a:r>
            <a:r>
              <a:rPr lang="vi-VN" b="1" i="0" dirty="0">
                <a:solidFill>
                  <a:srgbClr val="252525"/>
                </a:solidFill>
                <a:effectLst/>
                <a:latin typeface="Droid Serif"/>
              </a:rPr>
              <a:t>GumballMachine</a:t>
            </a:r>
            <a:r>
              <a:rPr lang="vi-VN" b="0" i="0" dirty="0">
                <a:solidFill>
                  <a:srgbClr val="252525"/>
                </a:solidFill>
                <a:effectLst/>
                <a:latin typeface="Droid Serif"/>
              </a:rPr>
              <a:t>, các state quyết định trạng thái tiếp theo sẽ là gì. </a:t>
            </a:r>
            <a:r>
              <a:rPr lang="vi-VN" b="1" i="0" dirty="0">
                <a:solidFill>
                  <a:srgbClr val="252525"/>
                </a:solidFill>
                <a:effectLst/>
                <a:latin typeface="Droid Serif"/>
              </a:rPr>
              <a:t>ConcreteState</a:t>
            </a:r>
            <a:r>
              <a:rPr lang="vi-VN" b="0" i="0" dirty="0">
                <a:solidFill>
                  <a:srgbClr val="252525"/>
                </a:solidFill>
                <a:effectLst/>
                <a:latin typeface="Droid Serif"/>
              </a:rPr>
              <a:t> có luôn quyết định đâu sẽ là trạng thái tiếp theo hay không?</a:t>
            </a:r>
          </a:p>
          <a:p>
            <a:pPr algn="l"/>
            <a:r>
              <a:rPr lang="vi-VN" b="1" i="0" dirty="0">
                <a:solidFill>
                  <a:srgbClr val="252525"/>
                </a:solidFill>
                <a:effectLst/>
                <a:latin typeface="Droid Serif"/>
              </a:rPr>
              <a:t>Đáp:</a:t>
            </a:r>
            <a:r>
              <a:rPr lang="vi-VN" b="0" i="0" dirty="0">
                <a:solidFill>
                  <a:srgbClr val="252525"/>
                </a:solidFill>
                <a:effectLst/>
                <a:latin typeface="Droid Serif"/>
              </a:rPr>
              <a:t> Không, không phải lúc nào cũng vậy. Có một lựa chọn khác là để cho </a:t>
            </a:r>
            <a:r>
              <a:rPr lang="vi-VN" b="1" i="0" dirty="0">
                <a:solidFill>
                  <a:srgbClr val="252525"/>
                </a:solidFill>
                <a:effectLst/>
                <a:latin typeface="Droid Serif"/>
              </a:rPr>
              <a:t>Context</a:t>
            </a:r>
            <a:r>
              <a:rPr lang="vi-VN" b="0" i="0" dirty="0">
                <a:solidFill>
                  <a:srgbClr val="252525"/>
                </a:solidFill>
                <a:effectLst/>
                <a:latin typeface="Droid Serif"/>
              </a:rPr>
              <a:t> quyết định luồng chuyển đổi trạng thái.</a:t>
            </a:r>
          </a:p>
          <a:p>
            <a:pPr algn="l"/>
            <a:r>
              <a:rPr lang="vi-VN" b="0" i="0" dirty="0">
                <a:solidFill>
                  <a:srgbClr val="252525"/>
                </a:solidFill>
                <a:effectLst/>
                <a:latin typeface="Droid Serif"/>
              </a:rPr>
              <a:t>Theo nguyên tắc chung, khi các chuyển đổi trạng thái là cố định, chúng thích hợp để đưa vào </a:t>
            </a:r>
            <a:r>
              <a:rPr lang="vi-VN" b="1" i="0" dirty="0">
                <a:solidFill>
                  <a:srgbClr val="252525"/>
                </a:solidFill>
                <a:effectLst/>
                <a:latin typeface="Droid Serif"/>
              </a:rPr>
              <a:t>Context</a:t>
            </a:r>
            <a:r>
              <a:rPr lang="vi-VN" b="0" i="0" dirty="0">
                <a:solidFill>
                  <a:srgbClr val="252525"/>
                </a:solidFill>
                <a:effectLst/>
                <a:latin typeface="Droid Serif"/>
              </a:rPr>
              <a:t> hơn; tuy nhiên, khi quá trình chuyển đổi cần tính linh hoạt, chúng thường được đặt trong chính các state class (ví dụ, trong </a:t>
            </a:r>
            <a:r>
              <a:rPr lang="vi-VN" b="1" i="0" dirty="0">
                <a:solidFill>
                  <a:srgbClr val="252525"/>
                </a:solidFill>
                <a:effectLst/>
                <a:latin typeface="Droid Serif"/>
              </a:rPr>
              <a:t>GumballMachine</a:t>
            </a:r>
            <a:r>
              <a:rPr lang="vi-VN" b="0" i="0" dirty="0">
                <a:solidFill>
                  <a:srgbClr val="252525"/>
                </a:solidFill>
                <a:effectLst/>
                <a:latin typeface="Droid Serif"/>
              </a:rPr>
              <a:t>, sự lựa chọn chuyển đổi sang </a:t>
            </a:r>
            <a:r>
              <a:rPr lang="vi-VN" b="1" i="0" dirty="0">
                <a:solidFill>
                  <a:srgbClr val="252525"/>
                </a:solidFill>
                <a:effectLst/>
                <a:latin typeface="Droid Serif"/>
              </a:rPr>
              <a:t>NoQuarter</a:t>
            </a:r>
            <a:r>
              <a:rPr lang="vi-VN" b="0" i="0" dirty="0">
                <a:solidFill>
                  <a:srgbClr val="252525"/>
                </a:solidFill>
                <a:effectLst/>
                <a:latin typeface="Droid Serif"/>
              </a:rPr>
              <a:t> hoặc </a:t>
            </a:r>
            <a:r>
              <a:rPr lang="vi-VN" b="1" i="0" dirty="0">
                <a:solidFill>
                  <a:srgbClr val="252525"/>
                </a:solidFill>
                <a:effectLst/>
                <a:latin typeface="Droid Serif"/>
              </a:rPr>
              <a:t>SoldOut</a:t>
            </a:r>
            <a:r>
              <a:rPr lang="vi-VN" b="0" i="0" dirty="0">
                <a:solidFill>
                  <a:srgbClr val="252525"/>
                </a:solidFill>
                <a:effectLst/>
                <a:latin typeface="Droid Serif"/>
              </a:rPr>
              <a:t> phụ thuộc vào số kẹo cao su còn lại).</a:t>
            </a:r>
          </a:p>
          <a:p>
            <a:pPr algn="l"/>
            <a:r>
              <a:rPr lang="vi-VN" b="0" i="0" dirty="0">
                <a:solidFill>
                  <a:srgbClr val="252525"/>
                </a:solidFill>
                <a:effectLst/>
                <a:latin typeface="Droid Serif"/>
              </a:rPr>
              <a:t>Nhược điểm của việc chuyển trạng thái trong các state class là chúng ta tạo ra sự phụ thuộc giữa các lớp trạng thái. Khi triển khai </a:t>
            </a:r>
            <a:r>
              <a:rPr lang="vi-VN" b="1" i="0" dirty="0">
                <a:solidFill>
                  <a:srgbClr val="252525"/>
                </a:solidFill>
                <a:effectLst/>
                <a:latin typeface="Droid Serif"/>
              </a:rPr>
              <a:t>GumballMachine</a:t>
            </a:r>
            <a:r>
              <a:rPr lang="vi-VN" b="0" i="0" dirty="0">
                <a:solidFill>
                  <a:srgbClr val="252525"/>
                </a:solidFill>
                <a:effectLst/>
                <a:latin typeface="Droid Serif"/>
              </a:rPr>
              <a:t>, chúng tôi đã cố gắng giảm thiểu điều này bằng cách sử dụng các phương thức getter trong </a:t>
            </a:r>
            <a:r>
              <a:rPr lang="vi-VN" b="1" i="0" dirty="0">
                <a:solidFill>
                  <a:srgbClr val="252525"/>
                </a:solidFill>
                <a:effectLst/>
                <a:latin typeface="Droid Serif"/>
              </a:rPr>
              <a:t>Context</a:t>
            </a:r>
            <a:r>
              <a:rPr lang="vi-VN" b="0" i="0" dirty="0">
                <a:solidFill>
                  <a:srgbClr val="252525"/>
                </a:solidFill>
                <a:effectLst/>
                <a:latin typeface="Droid Serif"/>
              </a:rPr>
              <a:t>, thay vì code trên các lớp </a:t>
            </a:r>
            <a:r>
              <a:rPr lang="vi-VN" b="1" i="0" dirty="0">
                <a:solidFill>
                  <a:srgbClr val="252525"/>
                </a:solidFill>
                <a:effectLst/>
                <a:latin typeface="Droid Serif"/>
              </a:rPr>
              <a:t>ConcreteState</a:t>
            </a:r>
            <a:r>
              <a:rPr lang="vi-VN" b="0" i="0" dirty="0">
                <a:solidFill>
                  <a:srgbClr val="252525"/>
                </a:solidFill>
                <a:effectLst/>
                <a:latin typeface="Droid Serif"/>
              </a:rPr>
              <a:t>.</a:t>
            </a:r>
          </a:p>
          <a:p>
            <a:pPr algn="l"/>
            <a:r>
              <a:rPr lang="vi-VN" b="0" i="0" dirty="0">
                <a:solidFill>
                  <a:srgbClr val="252525"/>
                </a:solidFill>
                <a:effectLst/>
                <a:latin typeface="Droid Serif"/>
              </a:rPr>
              <a:t>Lưu ý rằng bằng cách đưa ra quyết định này, bạn đang đưa ra quyết định về việc các lớp nào được đóng để sửa đổi – </a:t>
            </a:r>
            <a:r>
              <a:rPr lang="vi-VN" b="1" i="0" dirty="0">
                <a:solidFill>
                  <a:srgbClr val="252525"/>
                </a:solidFill>
                <a:effectLst/>
                <a:latin typeface="Droid Serif"/>
              </a:rPr>
              <a:t>Context</a:t>
            </a:r>
            <a:r>
              <a:rPr lang="vi-VN" b="0" i="0" dirty="0">
                <a:solidFill>
                  <a:srgbClr val="252525"/>
                </a:solidFill>
                <a:effectLst/>
                <a:latin typeface="Droid Serif"/>
              </a:rPr>
              <a:t> hoặc các </a:t>
            </a:r>
            <a:r>
              <a:rPr lang="vi-VN" b="1" i="0" dirty="0">
                <a:solidFill>
                  <a:srgbClr val="252525"/>
                </a:solidFill>
                <a:effectLst/>
                <a:latin typeface="Droid Serif"/>
              </a:rPr>
              <a:t>State class</a:t>
            </a:r>
            <a:r>
              <a:rPr lang="vi-VN" b="0" i="0" dirty="0">
                <a:solidFill>
                  <a:srgbClr val="252525"/>
                </a:solidFill>
                <a:effectLst/>
                <a:latin typeface="Droid Serif"/>
              </a:rPr>
              <a:t> – khi hệ thống phát triển.</a:t>
            </a:r>
          </a:p>
        </p:txBody>
      </p:sp>
      <p:pic>
        <p:nvPicPr>
          <p:cNvPr id="6" name="2">
            <a:hlinkClick r:id="" action="ppaction://media"/>
            <a:extLst>
              <a:ext uri="{FF2B5EF4-FFF2-40B4-BE49-F238E27FC236}">
                <a16:creationId xmlns:a16="http://schemas.microsoft.com/office/drawing/2014/main" id="{10FDA3BA-AC1D-9B5B-3F86-667336C4C7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21100" y="186379"/>
            <a:ext cx="376767" cy="376767"/>
          </a:xfrm>
          <a:prstGeom prst="rect">
            <a:avLst/>
          </a:prstGeom>
        </p:spPr>
      </p:pic>
      <p:pic>
        <p:nvPicPr>
          <p:cNvPr id="7" name="3">
            <a:hlinkClick r:id="" action="ppaction://media"/>
            <a:extLst>
              <a:ext uri="{FF2B5EF4-FFF2-40B4-BE49-F238E27FC236}">
                <a16:creationId xmlns:a16="http://schemas.microsoft.com/office/drawing/2014/main" id="{77D657BA-6EDF-45D3-7400-CE6C700B7F4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020978" y="4009952"/>
            <a:ext cx="369332" cy="369332"/>
          </a:xfrm>
          <a:prstGeom prst="rect">
            <a:avLst/>
          </a:prstGeom>
        </p:spPr>
      </p:pic>
      <p:sp>
        <p:nvSpPr>
          <p:cNvPr id="8" name="TextBox 7">
            <a:extLst>
              <a:ext uri="{FF2B5EF4-FFF2-40B4-BE49-F238E27FC236}">
                <a16:creationId xmlns:a16="http://schemas.microsoft.com/office/drawing/2014/main" id="{5AE2F667-5BFB-9FBF-080C-EA13F0A98FB0}"/>
              </a:ext>
            </a:extLst>
          </p:cNvPr>
          <p:cNvSpPr txBox="1"/>
          <p:nvPr/>
        </p:nvSpPr>
        <p:spPr>
          <a:xfrm>
            <a:off x="1278467" y="4009952"/>
            <a:ext cx="742511" cy="307777"/>
          </a:xfrm>
          <a:prstGeom prst="rect">
            <a:avLst/>
          </a:prstGeom>
          <a:noFill/>
        </p:spPr>
        <p:txBody>
          <a:bodyPr wrap="none" rtlCol="0">
            <a:spAutoFit/>
          </a:bodyPr>
          <a:lstStyle/>
          <a:p>
            <a:r>
              <a:rPr lang="en-US" dirty="0" err="1"/>
              <a:t>Lưu</a:t>
            </a:r>
            <a:r>
              <a:rPr lang="en-US" dirty="0"/>
              <a:t> ý: </a:t>
            </a:r>
          </a:p>
        </p:txBody>
      </p:sp>
    </p:spTree>
    <p:extLst>
      <p:ext uri="{BB962C8B-B14F-4D97-AF65-F5344CB8AC3E}">
        <p14:creationId xmlns:p14="http://schemas.microsoft.com/office/powerpoint/2010/main" val="40797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6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48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192C438C-F608-FB4F-07F1-0D2F7940AA73}"/>
              </a:ext>
            </a:extLst>
          </p:cNvPr>
          <p:cNvSpPr txBox="1"/>
          <p:nvPr/>
        </p:nvSpPr>
        <p:spPr>
          <a:xfrm>
            <a:off x="791634" y="282146"/>
            <a:ext cx="4580466" cy="307777"/>
          </a:xfrm>
          <a:prstGeom prst="rect">
            <a:avLst/>
          </a:prstGeom>
          <a:noFill/>
        </p:spPr>
        <p:txBody>
          <a:bodyPr wrap="square">
            <a:spAutoFit/>
          </a:bodyPr>
          <a:lstStyle/>
          <a:p>
            <a:pPr algn="l"/>
            <a:r>
              <a:rPr lang="vi-VN" b="1" i="0" dirty="0">
                <a:solidFill>
                  <a:srgbClr val="353535"/>
                </a:solidFill>
                <a:effectLst/>
                <a:latin typeface="Oswald" panose="00000500000000000000" pitchFamily="2" charset="0"/>
              </a:rPr>
              <a:t>Chúng tôi vẫn cần hoàn thành trò chơi “Gumball 1 phần 10”</a:t>
            </a:r>
            <a:endParaRPr lang="vi-VN" b="0" i="0" dirty="0">
              <a:solidFill>
                <a:srgbClr val="353535"/>
              </a:solidFill>
              <a:effectLst/>
              <a:latin typeface="Oswald" panose="00000500000000000000" pitchFamily="2" charset="0"/>
            </a:endParaRPr>
          </a:p>
        </p:txBody>
      </p:sp>
      <p:sp>
        <p:nvSpPr>
          <p:cNvPr id="6" name="TextBox 5">
            <a:extLst>
              <a:ext uri="{FF2B5EF4-FFF2-40B4-BE49-F238E27FC236}">
                <a16:creationId xmlns:a16="http://schemas.microsoft.com/office/drawing/2014/main" id="{C12B261E-F572-EF94-CF0E-832DF455A2EC}"/>
              </a:ext>
            </a:extLst>
          </p:cNvPr>
          <p:cNvSpPr txBox="1"/>
          <p:nvPr/>
        </p:nvSpPr>
        <p:spPr>
          <a:xfrm>
            <a:off x="791633" y="589923"/>
            <a:ext cx="5490633" cy="954107"/>
          </a:xfrm>
          <a:prstGeom prst="rect">
            <a:avLst/>
          </a:prstGeom>
          <a:noFill/>
        </p:spPr>
        <p:txBody>
          <a:bodyPr wrap="square">
            <a:spAutoFit/>
          </a:bodyPr>
          <a:lstStyle/>
          <a:p>
            <a:r>
              <a:rPr lang="vi-VN" b="0" i="0" dirty="0">
                <a:solidFill>
                  <a:srgbClr val="252525"/>
                </a:solidFill>
                <a:effectLst/>
                <a:latin typeface="Droid Serif"/>
              </a:rPr>
              <a:t>Hãy nhớ rằng, chúng ta chưa hoàn thành. Chúng ta còn có một trò chơi để cài đặt; nhưng bây giờ chúng ta đã thực hiện State Pattern, nó sẽ rất dễ dàng. Đầu tiên, chúng ta cần thêm một trạng thái vào lớp </a:t>
            </a:r>
            <a:r>
              <a:rPr lang="vi-VN" b="1" i="0" dirty="0">
                <a:solidFill>
                  <a:srgbClr val="252525"/>
                </a:solidFill>
                <a:effectLst/>
                <a:latin typeface="Droid Serif"/>
              </a:rPr>
              <a:t>GumballMachine</a:t>
            </a:r>
            <a:r>
              <a:rPr lang="vi-VN" b="0" i="0" dirty="0">
                <a:solidFill>
                  <a:srgbClr val="252525"/>
                </a:solidFill>
                <a:effectLst/>
                <a:latin typeface="Droid Serif"/>
              </a:rPr>
              <a:t>:</a:t>
            </a:r>
            <a:endParaRPr lang="en-US" dirty="0"/>
          </a:p>
        </p:txBody>
      </p:sp>
      <p:pic>
        <p:nvPicPr>
          <p:cNvPr id="1029" name="Picture 5" descr="Lớp GumballMachine">
            <a:extLst>
              <a:ext uri="{FF2B5EF4-FFF2-40B4-BE49-F238E27FC236}">
                <a16:creationId xmlns:a16="http://schemas.microsoft.com/office/drawing/2014/main" id="{CD2F501C-BCC7-BF85-70FE-41C095935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32" y="1624619"/>
            <a:ext cx="7552267" cy="33421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06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192C438C-F608-FB4F-07F1-0D2F7940AA73}"/>
              </a:ext>
            </a:extLst>
          </p:cNvPr>
          <p:cNvSpPr txBox="1"/>
          <p:nvPr/>
        </p:nvSpPr>
        <p:spPr>
          <a:xfrm>
            <a:off x="791633" y="174425"/>
            <a:ext cx="4580466" cy="307777"/>
          </a:xfrm>
          <a:prstGeom prst="rect">
            <a:avLst/>
          </a:prstGeom>
          <a:noFill/>
        </p:spPr>
        <p:txBody>
          <a:bodyPr wrap="square">
            <a:spAutoFit/>
          </a:bodyPr>
          <a:lstStyle/>
          <a:p>
            <a:pPr algn="l"/>
            <a:r>
              <a:rPr lang="vi-VN" b="1" i="0" dirty="0">
                <a:solidFill>
                  <a:srgbClr val="353535"/>
                </a:solidFill>
                <a:effectLst/>
                <a:latin typeface="Oswald" panose="00000500000000000000" pitchFamily="2" charset="0"/>
              </a:rPr>
              <a:t>Chúng tôi vẫn cần hoàn thành trò chơi “Gumball 1 phần 10”</a:t>
            </a:r>
            <a:endParaRPr lang="vi-VN" b="0" i="0" dirty="0">
              <a:solidFill>
                <a:srgbClr val="353535"/>
              </a:solidFill>
              <a:effectLst/>
              <a:latin typeface="Oswald" panose="00000500000000000000" pitchFamily="2" charset="0"/>
            </a:endParaRPr>
          </a:p>
        </p:txBody>
      </p:sp>
      <p:sp>
        <p:nvSpPr>
          <p:cNvPr id="6" name="TextBox 5">
            <a:extLst>
              <a:ext uri="{FF2B5EF4-FFF2-40B4-BE49-F238E27FC236}">
                <a16:creationId xmlns:a16="http://schemas.microsoft.com/office/drawing/2014/main" id="{C12B261E-F572-EF94-CF0E-832DF455A2EC}"/>
              </a:ext>
            </a:extLst>
          </p:cNvPr>
          <p:cNvSpPr txBox="1"/>
          <p:nvPr/>
        </p:nvSpPr>
        <p:spPr>
          <a:xfrm>
            <a:off x="791633" y="536062"/>
            <a:ext cx="5490633" cy="523220"/>
          </a:xfrm>
          <a:prstGeom prst="rect">
            <a:avLst/>
          </a:prstGeom>
          <a:noFill/>
        </p:spPr>
        <p:txBody>
          <a:bodyPr wrap="square">
            <a:spAutoFit/>
          </a:bodyPr>
          <a:lstStyle/>
          <a:p>
            <a:r>
              <a:rPr lang="en-US" b="0" i="0" dirty="0" err="1">
                <a:solidFill>
                  <a:srgbClr val="252525"/>
                </a:solidFill>
                <a:effectLst/>
                <a:latin typeface="Droid Serif"/>
              </a:rPr>
              <a:t>Bây</a:t>
            </a:r>
            <a:r>
              <a:rPr lang="en-US" b="0" i="0" dirty="0">
                <a:solidFill>
                  <a:srgbClr val="252525"/>
                </a:solidFill>
                <a:effectLst/>
                <a:latin typeface="Droid Serif"/>
              </a:rPr>
              <a:t> </a:t>
            </a:r>
            <a:r>
              <a:rPr lang="en-US" b="0" i="0" dirty="0" err="1">
                <a:solidFill>
                  <a:srgbClr val="252525"/>
                </a:solidFill>
                <a:effectLst/>
                <a:latin typeface="Droid Serif"/>
              </a:rPr>
              <a:t>giờ</a:t>
            </a:r>
            <a:r>
              <a:rPr lang="en-US" b="0" i="0" dirty="0">
                <a:solidFill>
                  <a:srgbClr val="252525"/>
                </a:solidFill>
                <a:effectLst/>
                <a:latin typeface="Droid Serif"/>
              </a:rPr>
              <a:t>, </a:t>
            </a:r>
            <a:r>
              <a:rPr lang="en-US" b="0" i="0" dirty="0" err="1">
                <a:solidFill>
                  <a:srgbClr val="252525"/>
                </a:solidFill>
                <a:effectLst/>
                <a:latin typeface="Droid Serif"/>
              </a:rPr>
              <a:t>hãy</a:t>
            </a:r>
            <a:r>
              <a:rPr lang="en-US" b="0" i="0" dirty="0">
                <a:solidFill>
                  <a:srgbClr val="252525"/>
                </a:solidFill>
                <a:effectLst/>
                <a:latin typeface="Droid Serif"/>
              </a:rPr>
              <a:t> </a:t>
            </a:r>
            <a:r>
              <a:rPr lang="en-US" b="0" i="0" dirty="0" err="1">
                <a:solidFill>
                  <a:srgbClr val="252525"/>
                </a:solidFill>
                <a:effectLst/>
                <a:latin typeface="Droid Serif"/>
              </a:rPr>
              <a:t>để</a:t>
            </a:r>
            <a:r>
              <a:rPr lang="en-US" b="0" i="0" dirty="0">
                <a:solidFill>
                  <a:srgbClr val="252525"/>
                </a:solidFill>
                <a:effectLst/>
                <a:latin typeface="Droid Serif"/>
              </a:rPr>
              <a:t> </a:t>
            </a:r>
            <a:r>
              <a:rPr lang="en-US" b="0" i="0" dirty="0" err="1">
                <a:solidFill>
                  <a:srgbClr val="252525"/>
                </a:solidFill>
                <a:effectLst/>
                <a:latin typeface="Droid Serif"/>
              </a:rPr>
              <a:t>cho</a:t>
            </a:r>
            <a:r>
              <a:rPr lang="en-US" b="0" i="0" dirty="0">
                <a:solidFill>
                  <a:srgbClr val="252525"/>
                </a:solidFill>
                <a:effectLst/>
                <a:latin typeface="Droid Serif"/>
              </a:rPr>
              <a:t> </a:t>
            </a:r>
            <a:r>
              <a:rPr lang="en-US" b="0" i="0" dirty="0" err="1">
                <a:solidFill>
                  <a:srgbClr val="252525"/>
                </a:solidFill>
                <a:effectLst/>
                <a:latin typeface="Droid Serif"/>
              </a:rPr>
              <a:t>bản</a:t>
            </a:r>
            <a:r>
              <a:rPr lang="en-US" b="0" i="0" dirty="0">
                <a:solidFill>
                  <a:srgbClr val="252525"/>
                </a:solidFill>
                <a:effectLst/>
                <a:latin typeface="Droid Serif"/>
              </a:rPr>
              <a:t> </a:t>
            </a:r>
            <a:r>
              <a:rPr lang="en-US" b="0" i="0" dirty="0" err="1">
                <a:solidFill>
                  <a:srgbClr val="252525"/>
                </a:solidFill>
                <a:effectLst/>
                <a:latin typeface="Droid Serif"/>
              </a:rPr>
              <a:t>thân</a:t>
            </a:r>
            <a:r>
              <a:rPr lang="en-US" b="0" i="0" dirty="0">
                <a:solidFill>
                  <a:srgbClr val="252525"/>
                </a:solidFill>
                <a:effectLst/>
                <a:latin typeface="Droid Serif"/>
              </a:rPr>
              <a:t> </a:t>
            </a:r>
            <a:r>
              <a:rPr lang="en-US" b="0" i="0" dirty="0" err="1">
                <a:solidFill>
                  <a:srgbClr val="252525"/>
                </a:solidFill>
                <a:effectLst/>
                <a:latin typeface="Droid Serif"/>
              </a:rPr>
              <a:t>lớp</a:t>
            </a:r>
            <a:r>
              <a:rPr lang="en-US" b="0" i="0" dirty="0">
                <a:solidFill>
                  <a:srgbClr val="252525"/>
                </a:solidFill>
                <a:effectLst/>
                <a:latin typeface="Droid Serif"/>
              </a:rPr>
              <a:t> </a:t>
            </a:r>
            <a:r>
              <a:rPr lang="en-US" b="1" i="0" dirty="0" err="1">
                <a:solidFill>
                  <a:srgbClr val="252525"/>
                </a:solidFill>
                <a:effectLst/>
                <a:latin typeface="Droid Serif"/>
              </a:rPr>
              <a:t>WinnerState</a:t>
            </a:r>
            <a:r>
              <a:rPr lang="en-US" b="0" i="0" dirty="0">
                <a:solidFill>
                  <a:srgbClr val="252525"/>
                </a:solidFill>
                <a:effectLst/>
                <a:latin typeface="Droid Serif"/>
              </a:rPr>
              <a:t> </a:t>
            </a:r>
            <a:r>
              <a:rPr lang="en-US" b="0" i="0" dirty="0" err="1">
                <a:solidFill>
                  <a:srgbClr val="252525"/>
                </a:solidFill>
                <a:effectLst/>
                <a:latin typeface="Droid Serif"/>
              </a:rPr>
              <a:t>thực</a:t>
            </a:r>
            <a:r>
              <a:rPr lang="en-US" b="0" i="0" dirty="0">
                <a:solidFill>
                  <a:srgbClr val="252525"/>
                </a:solidFill>
                <a:effectLst/>
                <a:latin typeface="Droid Serif"/>
              </a:rPr>
              <a:t> </a:t>
            </a:r>
            <a:r>
              <a:rPr lang="en-US" b="0" i="0" dirty="0" err="1">
                <a:solidFill>
                  <a:srgbClr val="252525"/>
                </a:solidFill>
                <a:effectLst/>
                <a:latin typeface="Droid Serif"/>
              </a:rPr>
              <a:t>hiện</a:t>
            </a:r>
            <a:r>
              <a:rPr lang="en-US" b="0" i="0" dirty="0">
                <a:solidFill>
                  <a:srgbClr val="252525"/>
                </a:solidFill>
                <a:effectLst/>
                <a:latin typeface="Droid Serif"/>
              </a:rPr>
              <a:t> </a:t>
            </a:r>
            <a:r>
              <a:rPr lang="en-US" b="0" i="0" dirty="0" err="1">
                <a:solidFill>
                  <a:srgbClr val="252525"/>
                </a:solidFill>
                <a:effectLst/>
                <a:latin typeface="Droid Serif"/>
              </a:rPr>
              <a:t>các</a:t>
            </a:r>
            <a:r>
              <a:rPr lang="en-US" b="0" i="0" dirty="0">
                <a:solidFill>
                  <a:srgbClr val="252525"/>
                </a:solidFill>
                <a:effectLst/>
                <a:latin typeface="Droid Serif"/>
              </a:rPr>
              <a:t> </a:t>
            </a:r>
            <a:r>
              <a:rPr lang="en-US" b="0" i="0" dirty="0" err="1">
                <a:solidFill>
                  <a:srgbClr val="252525"/>
                </a:solidFill>
                <a:effectLst/>
                <a:latin typeface="Droid Serif"/>
              </a:rPr>
              <a:t>hành</a:t>
            </a:r>
            <a:r>
              <a:rPr lang="en-US" b="0" i="0" dirty="0">
                <a:solidFill>
                  <a:srgbClr val="252525"/>
                </a:solidFill>
                <a:effectLst/>
                <a:latin typeface="Droid Serif"/>
              </a:rPr>
              <a:t> </a:t>
            </a:r>
            <a:r>
              <a:rPr lang="en-US" b="0" i="0" dirty="0" err="1">
                <a:solidFill>
                  <a:srgbClr val="252525"/>
                </a:solidFill>
                <a:effectLst/>
                <a:latin typeface="Droid Serif"/>
              </a:rPr>
              <a:t>động</a:t>
            </a:r>
            <a:r>
              <a:rPr lang="en-US" b="0" i="0" dirty="0">
                <a:solidFill>
                  <a:srgbClr val="252525"/>
                </a:solidFill>
                <a:effectLst/>
                <a:latin typeface="Droid Serif"/>
              </a:rPr>
              <a:t>, </a:t>
            </a:r>
            <a:r>
              <a:rPr lang="en-US" b="0" i="0" dirty="0" err="1">
                <a:solidFill>
                  <a:srgbClr val="252525"/>
                </a:solidFill>
                <a:effectLst/>
                <a:latin typeface="Droid Serif"/>
              </a:rPr>
              <a:t>nó</a:t>
            </a:r>
            <a:r>
              <a:rPr lang="en-US" b="0" i="0" dirty="0">
                <a:solidFill>
                  <a:srgbClr val="252525"/>
                </a:solidFill>
                <a:effectLst/>
                <a:latin typeface="Droid Serif"/>
              </a:rPr>
              <a:t> </a:t>
            </a:r>
            <a:r>
              <a:rPr lang="en-US" b="0" i="0" dirty="0" err="1">
                <a:solidFill>
                  <a:srgbClr val="252525"/>
                </a:solidFill>
                <a:effectLst/>
                <a:latin typeface="Droid Serif"/>
              </a:rPr>
              <a:t>giống</a:t>
            </a:r>
            <a:r>
              <a:rPr lang="en-US" b="0" i="0" dirty="0">
                <a:solidFill>
                  <a:srgbClr val="252525"/>
                </a:solidFill>
                <a:effectLst/>
                <a:latin typeface="Droid Serif"/>
              </a:rPr>
              <a:t> </a:t>
            </a:r>
            <a:r>
              <a:rPr lang="en-US" b="0" i="0" dirty="0" err="1">
                <a:solidFill>
                  <a:srgbClr val="252525"/>
                </a:solidFill>
                <a:effectLst/>
                <a:latin typeface="Droid Serif"/>
              </a:rPr>
              <a:t>với</a:t>
            </a:r>
            <a:r>
              <a:rPr lang="en-US" b="0" i="0" dirty="0">
                <a:solidFill>
                  <a:srgbClr val="252525"/>
                </a:solidFill>
                <a:effectLst/>
                <a:latin typeface="Droid Serif"/>
              </a:rPr>
              <a:t> </a:t>
            </a:r>
            <a:r>
              <a:rPr lang="en-US" b="0" i="0" dirty="0" err="1">
                <a:solidFill>
                  <a:srgbClr val="252525"/>
                </a:solidFill>
                <a:effectLst/>
                <a:latin typeface="Droid Serif"/>
              </a:rPr>
              <a:t>lớp</a:t>
            </a:r>
            <a:r>
              <a:rPr lang="en-US" b="0" i="0" dirty="0">
                <a:solidFill>
                  <a:srgbClr val="252525"/>
                </a:solidFill>
                <a:effectLst/>
                <a:latin typeface="Droid Serif"/>
              </a:rPr>
              <a:t> </a:t>
            </a:r>
            <a:r>
              <a:rPr lang="en-US" b="1" i="0" dirty="0" err="1">
                <a:solidFill>
                  <a:srgbClr val="252525"/>
                </a:solidFill>
                <a:effectLst/>
                <a:latin typeface="Droid Serif"/>
              </a:rPr>
              <a:t>SoldState</a:t>
            </a:r>
            <a:r>
              <a:rPr lang="en-US" b="0" i="0" dirty="0">
                <a:solidFill>
                  <a:srgbClr val="252525"/>
                </a:solidFill>
                <a:effectLst/>
                <a:latin typeface="Droid Serif"/>
              </a:rPr>
              <a:t>:</a:t>
            </a:r>
            <a:endParaRPr lang="en-US" dirty="0"/>
          </a:p>
        </p:txBody>
      </p:sp>
      <p:pic>
        <p:nvPicPr>
          <p:cNvPr id="2050" name="Picture 2" descr="lớp WinnerState">
            <a:extLst>
              <a:ext uri="{FF2B5EF4-FFF2-40B4-BE49-F238E27FC236}">
                <a16:creationId xmlns:a16="http://schemas.microsoft.com/office/drawing/2014/main" id="{5924B812-8A30-21A1-5B82-C4162CE36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334" y="1113143"/>
            <a:ext cx="6548966" cy="3925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11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471001FD-F31C-09EF-6A42-1A05EC36BAD5}"/>
              </a:ext>
            </a:extLst>
          </p:cNvPr>
          <p:cNvSpPr txBox="1"/>
          <p:nvPr/>
        </p:nvSpPr>
        <p:spPr>
          <a:xfrm>
            <a:off x="723900" y="78946"/>
            <a:ext cx="4580466" cy="307777"/>
          </a:xfrm>
          <a:prstGeom prst="rect">
            <a:avLst/>
          </a:prstGeom>
          <a:noFill/>
        </p:spPr>
        <p:txBody>
          <a:bodyPr wrap="square">
            <a:spAutoFit/>
          </a:bodyPr>
          <a:lstStyle/>
          <a:p>
            <a:pPr algn="l"/>
            <a:r>
              <a:rPr lang="vi-VN" b="1" i="0">
                <a:solidFill>
                  <a:srgbClr val="353535"/>
                </a:solidFill>
                <a:effectLst/>
                <a:latin typeface="Oswald" panose="00000500000000000000" pitchFamily="2" charset="0"/>
              </a:rPr>
              <a:t>Hoàn thành trò chơi</a:t>
            </a:r>
            <a:endParaRPr lang="vi-VN" b="0" i="0" dirty="0">
              <a:solidFill>
                <a:srgbClr val="353535"/>
              </a:solidFill>
              <a:effectLst/>
              <a:latin typeface="Oswald" panose="00000500000000000000" pitchFamily="2" charset="0"/>
            </a:endParaRPr>
          </a:p>
        </p:txBody>
      </p:sp>
      <p:sp>
        <p:nvSpPr>
          <p:cNvPr id="5" name="TextBox 4">
            <a:extLst>
              <a:ext uri="{FF2B5EF4-FFF2-40B4-BE49-F238E27FC236}">
                <a16:creationId xmlns:a16="http://schemas.microsoft.com/office/drawing/2014/main" id="{AE090033-21D5-5778-8D78-9964E1985251}"/>
              </a:ext>
            </a:extLst>
          </p:cNvPr>
          <p:cNvSpPr txBox="1"/>
          <p:nvPr/>
        </p:nvSpPr>
        <p:spPr>
          <a:xfrm>
            <a:off x="817033" y="452392"/>
            <a:ext cx="7734300" cy="738664"/>
          </a:xfrm>
          <a:prstGeom prst="rect">
            <a:avLst/>
          </a:prstGeom>
          <a:noFill/>
        </p:spPr>
        <p:txBody>
          <a:bodyPr wrap="square">
            <a:spAutoFit/>
          </a:bodyPr>
          <a:lstStyle/>
          <a:p>
            <a:r>
              <a:rPr lang="vi-VN" b="0" i="0" dirty="0">
                <a:solidFill>
                  <a:srgbClr val="252525"/>
                </a:solidFill>
                <a:effectLst/>
                <a:latin typeface="Droid Serif"/>
              </a:rPr>
              <a:t>Chúng ta chỉ cần thực hiện một thay đổi nữa: chúng ta cần cài đặt “cơ hội ngẫu nhiên” trong trò chơi và thêm một chuyển đổi trạng thái đến </a:t>
            </a:r>
            <a:r>
              <a:rPr lang="vi-VN" b="1" i="0" dirty="0">
                <a:solidFill>
                  <a:srgbClr val="252525"/>
                </a:solidFill>
                <a:effectLst/>
                <a:latin typeface="Droid Serif"/>
              </a:rPr>
              <a:t>WinnerState</a:t>
            </a:r>
            <a:r>
              <a:rPr lang="vi-VN" b="0" i="0" dirty="0">
                <a:solidFill>
                  <a:srgbClr val="252525"/>
                </a:solidFill>
                <a:effectLst/>
                <a:latin typeface="Droid Serif"/>
              </a:rPr>
              <a:t>. Chúng tôi sẽ thêm cả hai vào </a:t>
            </a:r>
            <a:r>
              <a:rPr lang="vi-VN" b="1" i="0" dirty="0">
                <a:solidFill>
                  <a:srgbClr val="252525"/>
                </a:solidFill>
                <a:effectLst/>
                <a:latin typeface="Droid Serif"/>
              </a:rPr>
              <a:t>HasQuarterState </a:t>
            </a:r>
            <a:r>
              <a:rPr lang="vi-VN" b="0" i="0" dirty="0">
                <a:solidFill>
                  <a:srgbClr val="252525"/>
                </a:solidFill>
                <a:effectLst/>
                <a:latin typeface="Droid Serif"/>
              </a:rPr>
              <a:t>bất cứ khi nào khách hàng xoay tay quay:</a:t>
            </a:r>
            <a:endParaRPr lang="en-US" dirty="0"/>
          </a:p>
        </p:txBody>
      </p:sp>
      <p:pic>
        <p:nvPicPr>
          <p:cNvPr id="3074" name="Picture 2" descr="Hoàn thành trò chơi">
            <a:extLst>
              <a:ext uri="{FF2B5EF4-FFF2-40B4-BE49-F238E27FC236}">
                <a16:creationId xmlns:a16="http://schemas.microsoft.com/office/drawing/2014/main" id="{0A278A26-3B30-F3DF-2666-A45D7B29A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0829" y="1004787"/>
            <a:ext cx="5178249" cy="40089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4">
            <a:hlinkClick r:id="" action="ppaction://media"/>
            <a:extLst>
              <a:ext uri="{FF2B5EF4-FFF2-40B4-BE49-F238E27FC236}">
                <a16:creationId xmlns:a16="http://schemas.microsoft.com/office/drawing/2014/main" id="{2C8DCF82-1EA2-B935-9246-07FA46A61B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63661" y="4343400"/>
            <a:ext cx="474708" cy="474708"/>
          </a:xfrm>
          <a:prstGeom prst="rect">
            <a:avLst/>
          </a:prstGeom>
        </p:spPr>
      </p:pic>
      <p:sp>
        <p:nvSpPr>
          <p:cNvPr id="7" name="TextBox 6">
            <a:extLst>
              <a:ext uri="{FF2B5EF4-FFF2-40B4-BE49-F238E27FC236}">
                <a16:creationId xmlns:a16="http://schemas.microsoft.com/office/drawing/2014/main" id="{4C4F680C-EF9E-E3B8-C076-64E20D7BE225}"/>
              </a:ext>
            </a:extLst>
          </p:cNvPr>
          <p:cNvSpPr txBox="1"/>
          <p:nvPr/>
        </p:nvSpPr>
        <p:spPr>
          <a:xfrm>
            <a:off x="132057" y="4429498"/>
            <a:ext cx="2289409" cy="261610"/>
          </a:xfrm>
          <a:prstGeom prst="rect">
            <a:avLst/>
          </a:prstGeom>
          <a:noFill/>
        </p:spPr>
        <p:txBody>
          <a:bodyPr wrap="square" rtlCol="0">
            <a:spAutoFit/>
          </a:bodyPr>
          <a:lstStyle/>
          <a:p>
            <a:r>
              <a:rPr lang="en-US" sz="1100" b="1" i="1" dirty="0" err="1"/>
              <a:t>Thêm</a:t>
            </a:r>
            <a:r>
              <a:rPr lang="en-US" sz="1100" b="1" i="1" dirty="0"/>
              <a:t> </a:t>
            </a:r>
            <a:r>
              <a:rPr lang="en-US" sz="1100" b="1" i="1" dirty="0" err="1"/>
              <a:t>một</a:t>
            </a:r>
            <a:r>
              <a:rPr lang="en-US" sz="1100" b="1" i="1" dirty="0"/>
              <a:t> </a:t>
            </a:r>
            <a:r>
              <a:rPr lang="en-US" sz="1100" b="1" i="1" dirty="0" err="1"/>
              <a:t>trạng</a:t>
            </a:r>
            <a:r>
              <a:rPr lang="en-US" sz="1100" b="1" i="1" dirty="0"/>
              <a:t> </a:t>
            </a:r>
            <a:r>
              <a:rPr lang="en-US" sz="1100" b="1" i="1" dirty="0" err="1"/>
              <a:t>thái</a:t>
            </a:r>
            <a:r>
              <a:rPr lang="en-US" sz="1100" b="1" i="1" dirty="0"/>
              <a:t> </a:t>
            </a:r>
            <a:r>
              <a:rPr lang="en-US" sz="1100" b="1" i="1" dirty="0" err="1"/>
              <a:t>mới</a:t>
            </a:r>
            <a:r>
              <a:rPr lang="en-US" sz="1100" b="1" i="1" dirty="0"/>
              <a:t> ?</a:t>
            </a:r>
          </a:p>
        </p:txBody>
      </p:sp>
    </p:spTree>
    <p:extLst>
      <p:ext uri="{BB962C8B-B14F-4D97-AF65-F5344CB8AC3E}">
        <p14:creationId xmlns:p14="http://schemas.microsoft.com/office/powerpoint/2010/main" val="338126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A066B5E5-3AD1-7D4C-60D8-13E8737ADEC1}"/>
              </a:ext>
            </a:extLst>
          </p:cNvPr>
          <p:cNvSpPr txBox="1"/>
          <p:nvPr/>
        </p:nvSpPr>
        <p:spPr>
          <a:xfrm>
            <a:off x="808567" y="87412"/>
            <a:ext cx="4580466" cy="307777"/>
          </a:xfrm>
          <a:prstGeom prst="rect">
            <a:avLst/>
          </a:prstGeom>
          <a:noFill/>
        </p:spPr>
        <p:txBody>
          <a:bodyPr wrap="square">
            <a:spAutoFit/>
          </a:bodyPr>
          <a:lstStyle/>
          <a:p>
            <a:pPr algn="l"/>
            <a:r>
              <a:rPr lang="en-US" b="1" i="0" dirty="0">
                <a:solidFill>
                  <a:srgbClr val="353535"/>
                </a:solidFill>
                <a:effectLst/>
                <a:latin typeface="Oswald" panose="00000500000000000000" pitchFamily="2" charset="0"/>
              </a:rPr>
              <a:t>Demo </a:t>
            </a:r>
            <a:r>
              <a:rPr lang="en-US" b="1" i="0" dirty="0" err="1">
                <a:solidFill>
                  <a:srgbClr val="353535"/>
                </a:solidFill>
                <a:effectLst/>
                <a:latin typeface="Oswald" panose="00000500000000000000" pitchFamily="2" charset="0"/>
              </a:rPr>
              <a:t>cho</a:t>
            </a:r>
            <a:r>
              <a:rPr lang="en-US" b="1" i="0" dirty="0">
                <a:solidFill>
                  <a:srgbClr val="353535"/>
                </a:solidFill>
                <a:effectLst/>
                <a:latin typeface="Oswald" panose="00000500000000000000" pitchFamily="2" charset="0"/>
              </a:rPr>
              <a:t> CEO </a:t>
            </a:r>
            <a:r>
              <a:rPr lang="en-US" b="1" i="0" dirty="0" err="1">
                <a:solidFill>
                  <a:srgbClr val="353535"/>
                </a:solidFill>
                <a:effectLst/>
                <a:latin typeface="Oswald" panose="00000500000000000000" pitchFamily="2" charset="0"/>
              </a:rPr>
              <a:t>của</a:t>
            </a:r>
            <a:r>
              <a:rPr lang="en-US" b="1" i="0" dirty="0">
                <a:solidFill>
                  <a:srgbClr val="353535"/>
                </a:solidFill>
                <a:effectLst/>
                <a:latin typeface="Oswald" panose="00000500000000000000" pitchFamily="2" charset="0"/>
              </a:rPr>
              <a:t> Mighty Gumball, Inc.</a:t>
            </a:r>
            <a:endParaRPr lang="en-US" b="0" i="0" dirty="0">
              <a:solidFill>
                <a:srgbClr val="353535"/>
              </a:solidFill>
              <a:effectLst/>
              <a:latin typeface="Oswald" panose="00000500000000000000" pitchFamily="2" charset="0"/>
            </a:endParaRPr>
          </a:p>
        </p:txBody>
      </p:sp>
      <p:pic>
        <p:nvPicPr>
          <p:cNvPr id="4098" name="Picture 2" descr="Demo cho CEO của Mighty Gumball, Inc.  ">
            <a:extLst>
              <a:ext uri="{FF2B5EF4-FFF2-40B4-BE49-F238E27FC236}">
                <a16:creationId xmlns:a16="http://schemas.microsoft.com/office/drawing/2014/main" id="{3025B4B0-AF4C-C49F-709B-BBDF66D79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842" y="471389"/>
            <a:ext cx="7059774" cy="45000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5">
            <a:hlinkClick r:id="" action="ppaction://media"/>
            <a:extLst>
              <a:ext uri="{FF2B5EF4-FFF2-40B4-BE49-F238E27FC236}">
                <a16:creationId xmlns:a16="http://schemas.microsoft.com/office/drawing/2014/main" id="{21FB1528-42CF-8B68-C413-A9925221E1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72467" y="59266"/>
            <a:ext cx="364067" cy="364067"/>
          </a:xfrm>
          <a:prstGeom prst="rect">
            <a:avLst/>
          </a:prstGeom>
        </p:spPr>
      </p:pic>
    </p:spTree>
    <p:extLst>
      <p:ext uri="{BB962C8B-B14F-4D97-AF65-F5344CB8AC3E}">
        <p14:creationId xmlns:p14="http://schemas.microsoft.com/office/powerpoint/2010/main" val="398097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122" name="Picture 2">
            <a:extLst>
              <a:ext uri="{FF2B5EF4-FFF2-40B4-BE49-F238E27FC236}">
                <a16:creationId xmlns:a16="http://schemas.microsoft.com/office/drawing/2014/main" id="{21B23982-F61A-37C3-6FF9-6BAE4243D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742" y="478366"/>
            <a:ext cx="6754393" cy="41867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981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6146" name="Picture 2" descr="Kết quả Demo cho CEO của Mighty Gumball, Inc.  ">
            <a:extLst>
              <a:ext uri="{FF2B5EF4-FFF2-40B4-BE49-F238E27FC236}">
                <a16:creationId xmlns:a16="http://schemas.microsoft.com/office/drawing/2014/main" id="{3199E17C-86AD-36E7-5C68-4201433B7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222" y="348519"/>
            <a:ext cx="5903912" cy="444646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4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 name="2">
            <a:hlinkClick r:id="" action="ppaction://media"/>
            <a:extLst>
              <a:ext uri="{FF2B5EF4-FFF2-40B4-BE49-F238E27FC236}">
                <a16:creationId xmlns:a16="http://schemas.microsoft.com/office/drawing/2014/main" id="{9DDAA7A5-4322-4222-9DDF-C36BDAF864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4974" y="397329"/>
            <a:ext cx="421821" cy="421821"/>
          </a:xfrm>
          <a:prstGeom prst="rect">
            <a:avLst/>
          </a:prstGeom>
        </p:spPr>
      </p:pic>
      <p:sp>
        <p:nvSpPr>
          <p:cNvPr id="5" name="TextBox 4">
            <a:extLst>
              <a:ext uri="{FF2B5EF4-FFF2-40B4-BE49-F238E27FC236}">
                <a16:creationId xmlns:a16="http://schemas.microsoft.com/office/drawing/2014/main" id="{E86299A0-F846-465D-91BA-4BD13F82D289}"/>
              </a:ext>
            </a:extLst>
          </p:cNvPr>
          <p:cNvSpPr txBox="1"/>
          <p:nvPr/>
        </p:nvSpPr>
        <p:spPr>
          <a:xfrm>
            <a:off x="702129" y="131185"/>
            <a:ext cx="7930242" cy="830997"/>
          </a:xfrm>
          <a:prstGeom prst="rect">
            <a:avLst/>
          </a:prstGeom>
          <a:noFill/>
        </p:spPr>
        <p:txBody>
          <a:bodyPr wrap="square">
            <a:spAutoFit/>
          </a:bodyPr>
          <a:lstStyle/>
          <a:p>
            <a:pPr algn="l"/>
            <a:r>
              <a:rPr lang="vi-VN" sz="1600" b="1" i="0" dirty="0">
                <a:solidFill>
                  <a:schemeClr val="accent1">
                    <a:lumMod val="50000"/>
                  </a:schemeClr>
                </a:solidFill>
                <a:effectLst/>
                <a:latin typeface="Droid Serif"/>
              </a:rPr>
              <a:t>3. Bây giờ chúng tôi tập hợp tất cả các hành động có thể xảy ra trong hệ thống:</a:t>
            </a:r>
            <a:endParaRPr lang="vi-VN" sz="1600" b="0" i="0" dirty="0">
              <a:solidFill>
                <a:schemeClr val="accent1">
                  <a:lumMod val="50000"/>
                </a:schemeClr>
              </a:solidFill>
              <a:effectLst/>
              <a:latin typeface="Droid Serif"/>
            </a:endParaRPr>
          </a:p>
          <a:p>
            <a:br>
              <a:rPr lang="vi-VN" sz="1600" dirty="0">
                <a:solidFill>
                  <a:schemeClr val="accent1">
                    <a:lumMod val="50000"/>
                  </a:schemeClr>
                </a:solidFill>
              </a:rPr>
            </a:br>
            <a:endParaRPr lang="vi-VN" sz="1600" dirty="0">
              <a:solidFill>
                <a:schemeClr val="accent1">
                  <a:lumMod val="50000"/>
                </a:schemeClr>
              </a:solidFill>
            </a:endParaRPr>
          </a:p>
        </p:txBody>
      </p:sp>
      <p:pic>
        <p:nvPicPr>
          <p:cNvPr id="7170" name="Picture 2" descr="4 trạng thái của máy">
            <a:extLst>
              <a:ext uri="{FF2B5EF4-FFF2-40B4-BE49-F238E27FC236}">
                <a16:creationId xmlns:a16="http://schemas.microsoft.com/office/drawing/2014/main" id="{D4526B50-5EAA-43B0-B77E-D452169C6F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71" y="939593"/>
            <a:ext cx="8958943" cy="33331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0B0419-CF20-4EC4-92F2-B2BC62D072DF}"/>
              </a:ext>
            </a:extLst>
          </p:cNvPr>
          <p:cNvSpPr txBox="1"/>
          <p:nvPr/>
        </p:nvSpPr>
        <p:spPr>
          <a:xfrm>
            <a:off x="1864179" y="4353933"/>
            <a:ext cx="5320392" cy="523220"/>
          </a:xfrm>
          <a:prstGeom prst="rect">
            <a:avLst/>
          </a:prstGeom>
          <a:noFill/>
        </p:spPr>
        <p:txBody>
          <a:bodyPr wrap="square">
            <a:spAutoFit/>
          </a:bodyPr>
          <a:lstStyle/>
          <a:p>
            <a:pPr algn="ctr"/>
            <a:r>
              <a:rPr lang="vi-VN" b="1" dirty="0">
                <a:solidFill>
                  <a:srgbClr val="555555"/>
                </a:solidFill>
                <a:effectLst/>
                <a:latin typeface="Oswald" panose="00000500000000000000" pitchFamily="2" charset="0"/>
              </a:rPr>
              <a:t>insers quater (bỏ xu vào), turns crank (xoay tay quay), ejects quarter (trả xu lại), dispense (phân phát kẹo)</a:t>
            </a:r>
            <a:endParaRPr lang="vi-VN" b="1" dirty="0"/>
          </a:p>
        </p:txBody>
      </p:sp>
    </p:spTree>
    <p:extLst>
      <p:ext uri="{BB962C8B-B14F-4D97-AF65-F5344CB8AC3E}">
        <p14:creationId xmlns:p14="http://schemas.microsoft.com/office/powerpoint/2010/main" val="36486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647D9179-B97B-7106-FC18-5174FE597E27}"/>
              </a:ext>
            </a:extLst>
          </p:cNvPr>
          <p:cNvSpPr txBox="1"/>
          <p:nvPr/>
        </p:nvSpPr>
        <p:spPr>
          <a:xfrm>
            <a:off x="901700" y="146678"/>
            <a:ext cx="4580466" cy="369332"/>
          </a:xfrm>
          <a:prstGeom prst="rect">
            <a:avLst/>
          </a:prstGeom>
          <a:noFill/>
        </p:spPr>
        <p:txBody>
          <a:bodyPr wrap="square">
            <a:spAutoFit/>
          </a:bodyPr>
          <a:lstStyle/>
          <a:p>
            <a:pPr algn="l"/>
            <a:r>
              <a:rPr lang="en-US" sz="1800" b="1" i="0" dirty="0" err="1">
                <a:solidFill>
                  <a:srgbClr val="353535"/>
                </a:solidFill>
                <a:effectLst/>
                <a:latin typeface="Oswald" panose="00000500000000000000" pitchFamily="2" charset="0"/>
              </a:rPr>
              <a:t>Không</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có</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câu</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hỏi</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ngớ</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ngẩn</a:t>
            </a:r>
            <a:endParaRPr lang="en-US" sz="1800" b="0" i="0" dirty="0">
              <a:solidFill>
                <a:srgbClr val="353535"/>
              </a:solidFill>
              <a:effectLst/>
              <a:latin typeface="Oswald" panose="00000500000000000000" pitchFamily="2" charset="0"/>
            </a:endParaRPr>
          </a:p>
        </p:txBody>
      </p:sp>
      <p:pic>
        <p:nvPicPr>
          <p:cNvPr id="7170" name="Picture 2">
            <a:extLst>
              <a:ext uri="{FF2B5EF4-FFF2-40B4-BE49-F238E27FC236}">
                <a16:creationId xmlns:a16="http://schemas.microsoft.com/office/drawing/2014/main" id="{93B0E923-592B-7117-6A57-8221C8FA50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066" y="922866"/>
            <a:ext cx="4124952" cy="29792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6">
            <a:hlinkClick r:id="" action="ppaction://media"/>
            <a:extLst>
              <a:ext uri="{FF2B5EF4-FFF2-40B4-BE49-F238E27FC236}">
                <a16:creationId xmlns:a16="http://schemas.microsoft.com/office/drawing/2014/main" id="{D147E8EB-2032-6430-7200-2A943B5884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83000" y="106977"/>
            <a:ext cx="448733" cy="448733"/>
          </a:xfrm>
          <a:prstGeom prst="rect">
            <a:avLst/>
          </a:prstGeom>
        </p:spPr>
      </p:pic>
      <p:sp>
        <p:nvSpPr>
          <p:cNvPr id="6" name="TextBox 5">
            <a:extLst>
              <a:ext uri="{FF2B5EF4-FFF2-40B4-BE49-F238E27FC236}">
                <a16:creationId xmlns:a16="http://schemas.microsoft.com/office/drawing/2014/main" id="{F24F7BC6-2208-7241-30B7-E63F6A1E0E19}"/>
              </a:ext>
            </a:extLst>
          </p:cNvPr>
          <p:cNvSpPr txBox="1"/>
          <p:nvPr/>
        </p:nvSpPr>
        <p:spPr>
          <a:xfrm>
            <a:off x="694266" y="742295"/>
            <a:ext cx="4097866" cy="4401205"/>
          </a:xfrm>
          <a:prstGeom prst="rect">
            <a:avLst/>
          </a:prstGeom>
          <a:noFill/>
        </p:spPr>
        <p:txBody>
          <a:bodyPr wrap="square">
            <a:spAutoFit/>
          </a:bodyPr>
          <a:lstStyle/>
          <a:p>
            <a:pPr algn="l"/>
            <a:r>
              <a:rPr lang="vi-VN" b="1" i="0" dirty="0">
                <a:solidFill>
                  <a:srgbClr val="252525"/>
                </a:solidFill>
                <a:effectLst/>
                <a:latin typeface="Droid Serif"/>
              </a:rPr>
              <a:t>Hỏi:</a:t>
            </a:r>
            <a:r>
              <a:rPr lang="vi-VN" b="0" i="0" dirty="0">
                <a:solidFill>
                  <a:srgbClr val="252525"/>
                </a:solidFill>
                <a:effectLst/>
                <a:latin typeface="Droid Serif"/>
              </a:rPr>
              <a:t> Tại sao chúng ta cần </a:t>
            </a:r>
            <a:r>
              <a:rPr lang="vi-VN" b="1" i="0" dirty="0">
                <a:solidFill>
                  <a:srgbClr val="252525"/>
                </a:solidFill>
                <a:effectLst/>
                <a:latin typeface="Droid Serif"/>
              </a:rPr>
              <a:t>WinnerState</a:t>
            </a:r>
            <a:r>
              <a:rPr lang="vi-VN" b="0" i="0" dirty="0">
                <a:solidFill>
                  <a:srgbClr val="252525"/>
                </a:solidFill>
                <a:effectLst/>
                <a:latin typeface="Droid Serif"/>
              </a:rPr>
              <a:t>? Chúng ta có thể xử lý trả về hai viên kẹo cao su trong lớp </a:t>
            </a:r>
            <a:r>
              <a:rPr lang="vi-VN" b="1" i="0" dirty="0">
                <a:solidFill>
                  <a:srgbClr val="252525"/>
                </a:solidFill>
                <a:effectLst/>
                <a:latin typeface="Droid Serif"/>
              </a:rPr>
              <a:t>SoldState </a:t>
            </a:r>
            <a:r>
              <a:rPr lang="vi-VN" b="0" i="0" dirty="0">
                <a:solidFill>
                  <a:srgbClr val="252525"/>
                </a:solidFill>
                <a:effectLst/>
                <a:latin typeface="Droid Serif"/>
              </a:rPr>
              <a:t>không?</a:t>
            </a:r>
          </a:p>
          <a:p>
            <a:pPr algn="l"/>
            <a:r>
              <a:rPr lang="vi-VN" b="1" i="0" dirty="0">
                <a:solidFill>
                  <a:srgbClr val="252525"/>
                </a:solidFill>
                <a:effectLst/>
                <a:latin typeface="Droid Serif"/>
              </a:rPr>
              <a:t>Đáp:</a:t>
            </a:r>
            <a:r>
              <a:rPr lang="vi-VN" b="0" i="0" dirty="0">
                <a:solidFill>
                  <a:srgbClr val="252525"/>
                </a:solidFill>
                <a:effectLst/>
                <a:latin typeface="Droid Serif"/>
              </a:rPr>
              <a:t> Đó là một câu hỏi hay. </a:t>
            </a:r>
            <a:r>
              <a:rPr lang="vi-VN" b="1" i="0" dirty="0">
                <a:solidFill>
                  <a:srgbClr val="252525"/>
                </a:solidFill>
                <a:effectLst/>
                <a:latin typeface="Droid Serif"/>
              </a:rPr>
              <a:t>SoldState </a:t>
            </a:r>
            <a:r>
              <a:rPr lang="vi-VN" b="0" i="0" dirty="0">
                <a:solidFill>
                  <a:srgbClr val="252525"/>
                </a:solidFill>
                <a:effectLst/>
                <a:latin typeface="Droid Serif"/>
              </a:rPr>
              <a:t>và </a:t>
            </a:r>
            <a:r>
              <a:rPr lang="vi-VN" b="1" i="0" dirty="0">
                <a:solidFill>
                  <a:srgbClr val="252525"/>
                </a:solidFill>
                <a:effectLst/>
                <a:latin typeface="Droid Serif"/>
              </a:rPr>
              <a:t>WinnerState </a:t>
            </a:r>
            <a:r>
              <a:rPr lang="vi-VN" b="0" i="0" dirty="0">
                <a:solidFill>
                  <a:srgbClr val="252525"/>
                </a:solidFill>
                <a:effectLst/>
                <a:latin typeface="Droid Serif"/>
              </a:rPr>
              <a:t>gần như giống hệt nhau, ngoại trừ việc </a:t>
            </a:r>
            <a:r>
              <a:rPr lang="vi-VN" b="1" i="0" dirty="0">
                <a:solidFill>
                  <a:srgbClr val="252525"/>
                </a:solidFill>
                <a:effectLst/>
                <a:latin typeface="Droid Serif"/>
              </a:rPr>
              <a:t>WinnerState </a:t>
            </a:r>
            <a:r>
              <a:rPr lang="vi-VN" b="0" i="0" dirty="0">
                <a:solidFill>
                  <a:srgbClr val="252525"/>
                </a:solidFill>
                <a:effectLst/>
                <a:latin typeface="Droid Serif"/>
              </a:rPr>
              <a:t>trả về hai viên kẹo cao su thay vì một. Bạn chắc chắn có thể viết code để đưa đoạn code trả hai viên kẹo cao su vào </a:t>
            </a:r>
            <a:r>
              <a:rPr lang="vi-VN" b="1" i="0" dirty="0">
                <a:solidFill>
                  <a:srgbClr val="252525"/>
                </a:solidFill>
                <a:effectLst/>
                <a:latin typeface="Droid Serif"/>
              </a:rPr>
              <a:t>SoldState</a:t>
            </a:r>
            <a:r>
              <a:rPr lang="vi-VN" b="0" i="0" dirty="0">
                <a:solidFill>
                  <a:srgbClr val="252525"/>
                </a:solidFill>
                <a:effectLst/>
                <a:latin typeface="Droid Serif"/>
              </a:rPr>
              <a:t>. Tất nhiên, nhược điểm là bây giờ bạn đã có HAI trạng thái được đại diện trong một lớp State: </a:t>
            </a:r>
            <a:r>
              <a:rPr lang="vi-VN" b="1" i="0" dirty="0">
                <a:solidFill>
                  <a:srgbClr val="252525"/>
                </a:solidFill>
                <a:effectLst/>
                <a:latin typeface="Droid Serif"/>
              </a:rPr>
              <a:t>trạng thái mà bạn là người chiến thắng</a:t>
            </a:r>
            <a:r>
              <a:rPr lang="vi-VN" b="0" i="0" dirty="0">
                <a:solidFill>
                  <a:srgbClr val="252525"/>
                </a:solidFill>
                <a:effectLst/>
                <a:latin typeface="Droid Serif"/>
              </a:rPr>
              <a:t> và </a:t>
            </a:r>
            <a:r>
              <a:rPr lang="vi-VN" b="1" i="0" dirty="0">
                <a:solidFill>
                  <a:srgbClr val="252525"/>
                </a:solidFill>
                <a:effectLst/>
                <a:latin typeface="Droid Serif"/>
              </a:rPr>
              <a:t>trạng thái mà bạn không phải là người chiến thắng</a:t>
            </a:r>
            <a:r>
              <a:rPr lang="vi-VN" b="0" i="0" dirty="0">
                <a:solidFill>
                  <a:srgbClr val="252525"/>
                </a:solidFill>
                <a:effectLst/>
                <a:latin typeface="Droid Serif"/>
              </a:rPr>
              <a:t>. Vì vậy, bạn đang hy sinh “sự rõ ràng” trong lớp State để giảm trùng lặp code.</a:t>
            </a:r>
          </a:p>
          <a:p>
            <a:pPr algn="l"/>
            <a:r>
              <a:rPr lang="vi-VN" b="0" i="0" dirty="0">
                <a:solidFill>
                  <a:srgbClr val="252525"/>
                </a:solidFill>
                <a:effectLst/>
                <a:latin typeface="Droid Serif"/>
              </a:rPr>
              <a:t>Một điều khác cần xem xét là nguyên tắc bạn đã học trong chương trước: </a:t>
            </a:r>
            <a:r>
              <a:rPr lang="vi-VN" b="1" i="0" dirty="0">
                <a:solidFill>
                  <a:srgbClr val="252525"/>
                </a:solidFill>
                <a:effectLst/>
                <a:latin typeface="Droid Serif"/>
              </a:rPr>
              <a:t>Một lớp, Một trách nhiệm</a:t>
            </a:r>
            <a:r>
              <a:rPr lang="vi-VN" b="0" i="0" dirty="0">
                <a:solidFill>
                  <a:srgbClr val="252525"/>
                </a:solidFill>
                <a:effectLst/>
                <a:latin typeface="Droid Serif"/>
              </a:rPr>
              <a:t>. Bằng cách đặt trách nhiệm </a:t>
            </a:r>
            <a:r>
              <a:rPr lang="vi-VN" b="1" i="0" dirty="0">
                <a:solidFill>
                  <a:srgbClr val="252525"/>
                </a:solidFill>
                <a:effectLst/>
                <a:latin typeface="Droid Serif"/>
              </a:rPr>
              <a:t>WinnerState </a:t>
            </a:r>
            <a:r>
              <a:rPr lang="vi-VN" b="0" i="0" dirty="0">
                <a:solidFill>
                  <a:srgbClr val="252525"/>
                </a:solidFill>
                <a:effectLst/>
                <a:latin typeface="Droid Serif"/>
              </a:rPr>
              <a:t>vào </a:t>
            </a:r>
            <a:r>
              <a:rPr lang="vi-VN" b="1" i="0" dirty="0">
                <a:solidFill>
                  <a:srgbClr val="252525"/>
                </a:solidFill>
                <a:effectLst/>
                <a:latin typeface="Droid Serif"/>
              </a:rPr>
              <a:t>SoldState</a:t>
            </a:r>
            <a:r>
              <a:rPr lang="vi-VN" b="0" i="0" dirty="0">
                <a:solidFill>
                  <a:srgbClr val="252525"/>
                </a:solidFill>
                <a:effectLst/>
                <a:latin typeface="Droid Serif"/>
              </a:rPr>
              <a:t>, bạn đã đưa ra trách nhiệm THỨ HAI của </a:t>
            </a:r>
            <a:r>
              <a:rPr lang="vi-VN" b="1" i="0" dirty="0">
                <a:solidFill>
                  <a:srgbClr val="252525"/>
                </a:solidFill>
                <a:effectLst/>
                <a:latin typeface="Droid Serif"/>
              </a:rPr>
              <a:t>SoldState</a:t>
            </a:r>
            <a:r>
              <a:rPr lang="vi-VN" b="0" i="0" dirty="0">
                <a:solidFill>
                  <a:srgbClr val="252525"/>
                </a:solidFill>
                <a:effectLst/>
                <a:latin typeface="Droid Serif"/>
              </a:rPr>
              <a:t>. Điều gì xảy ra khi chương trình khuyến mãi kết thúc? Hoặc kinh phí của cuộc thi thay đổi? Vì vậy, nó là một sự đánh đổi và đi đến quyết định thiết kế.</a:t>
            </a:r>
          </a:p>
        </p:txBody>
      </p:sp>
    </p:spTree>
    <p:extLst>
      <p:ext uri="{BB962C8B-B14F-4D97-AF65-F5344CB8AC3E}">
        <p14:creationId xmlns:p14="http://schemas.microsoft.com/office/powerpoint/2010/main" val="327217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TextBox 3">
            <a:extLst>
              <a:ext uri="{FF2B5EF4-FFF2-40B4-BE49-F238E27FC236}">
                <a16:creationId xmlns:a16="http://schemas.microsoft.com/office/drawing/2014/main" id="{C624B425-147F-2C8C-6439-82DF38A0F734}"/>
              </a:ext>
            </a:extLst>
          </p:cNvPr>
          <p:cNvSpPr txBox="1"/>
          <p:nvPr/>
        </p:nvSpPr>
        <p:spPr>
          <a:xfrm>
            <a:off x="1011767" y="315367"/>
            <a:ext cx="6515100" cy="3970318"/>
          </a:xfrm>
          <a:prstGeom prst="rect">
            <a:avLst/>
          </a:prstGeom>
          <a:noFill/>
        </p:spPr>
        <p:txBody>
          <a:bodyPr wrap="square">
            <a:spAutoFit/>
          </a:bodyPr>
          <a:lstStyle/>
          <a:p>
            <a:pPr algn="l"/>
            <a:r>
              <a:rPr lang="vi-VN" b="1" i="0" dirty="0">
                <a:solidFill>
                  <a:srgbClr val="353535"/>
                </a:solidFill>
                <a:effectLst/>
                <a:latin typeface="Oswald" panose="00000500000000000000" pitchFamily="2" charset="0"/>
              </a:rPr>
              <a:t>Sanity testing…</a:t>
            </a:r>
            <a:endParaRPr lang="vi-VN" b="0" i="0" dirty="0">
              <a:solidFill>
                <a:srgbClr val="353535"/>
              </a:solidFill>
              <a:effectLst/>
              <a:latin typeface="Oswald" panose="00000500000000000000" pitchFamily="2" charset="0"/>
            </a:endParaRPr>
          </a:p>
          <a:p>
            <a:pPr algn="l"/>
            <a:r>
              <a:rPr lang="vi-VN" b="0" i="0" dirty="0">
                <a:solidFill>
                  <a:srgbClr val="252525"/>
                </a:solidFill>
                <a:effectLst/>
                <a:latin typeface="Droid Serif"/>
              </a:rPr>
              <a:t>Vâng, CEO của Mighty Gumball có lẽ cần </a:t>
            </a:r>
            <a:r>
              <a:rPr lang="vi-VN" b="0" i="0" u="sng" dirty="0">
                <a:solidFill>
                  <a:srgbClr val="252525"/>
                </a:solidFill>
                <a:effectLst/>
                <a:latin typeface="Droid Serif"/>
              </a:rPr>
              <a:t>Sanity testing</a:t>
            </a:r>
            <a:r>
              <a:rPr lang="vi-VN" b="0" i="0" dirty="0">
                <a:solidFill>
                  <a:srgbClr val="252525"/>
                </a:solidFill>
                <a:effectLst/>
                <a:latin typeface="Droid Serif"/>
              </a:rPr>
              <a:t>, nhưng đó không phải là những gì chúng ta đang nói ở đây. Hãy suy nghĩ về một số khía cạnh của </a:t>
            </a:r>
            <a:r>
              <a:rPr lang="vi-VN" b="1" i="0" dirty="0">
                <a:solidFill>
                  <a:srgbClr val="252525"/>
                </a:solidFill>
                <a:effectLst/>
                <a:latin typeface="Droid Serif"/>
              </a:rPr>
              <a:t>GumballMachine</a:t>
            </a:r>
            <a:r>
              <a:rPr lang="vi-VN" b="0" i="0" dirty="0">
                <a:solidFill>
                  <a:srgbClr val="252525"/>
                </a:solidFill>
                <a:effectLst/>
                <a:latin typeface="Droid Serif"/>
              </a:rPr>
              <a:t>:</a:t>
            </a:r>
          </a:p>
          <a:p>
            <a:pPr algn="l">
              <a:buFont typeface="Arial" panose="020B0604020202020204" pitchFamily="34" charset="0"/>
              <a:buChar char="•"/>
            </a:pPr>
            <a:r>
              <a:rPr lang="vi-VN" b="0" i="0" dirty="0">
                <a:solidFill>
                  <a:srgbClr val="252525"/>
                </a:solidFill>
                <a:effectLst/>
                <a:latin typeface="Oswald" panose="00000500000000000000" pitchFamily="2" charset="0"/>
              </a:rPr>
              <a:t>Chúng tôi đã có rất nhiều code trùng lặp ở các trạng thái </a:t>
            </a:r>
            <a:r>
              <a:rPr lang="vi-VN" b="1" i="0" dirty="0">
                <a:solidFill>
                  <a:srgbClr val="252525"/>
                </a:solidFill>
                <a:effectLst/>
                <a:latin typeface="Oswald" panose="00000500000000000000" pitchFamily="2" charset="0"/>
              </a:rPr>
              <a:t>Sold </a:t>
            </a:r>
            <a:r>
              <a:rPr lang="vi-VN" b="0" i="0" dirty="0">
                <a:solidFill>
                  <a:srgbClr val="252525"/>
                </a:solidFill>
                <a:effectLst/>
                <a:latin typeface="Oswald" panose="00000500000000000000" pitchFamily="2" charset="0"/>
              </a:rPr>
              <a:t>và </a:t>
            </a:r>
            <a:r>
              <a:rPr lang="vi-VN" b="1" i="0" dirty="0">
                <a:solidFill>
                  <a:srgbClr val="252525"/>
                </a:solidFill>
                <a:effectLst/>
                <a:latin typeface="Oswald" panose="00000500000000000000" pitchFamily="2" charset="0"/>
              </a:rPr>
              <a:t>Winning </a:t>
            </a:r>
            <a:r>
              <a:rPr lang="vi-VN" b="0" i="0" dirty="0">
                <a:solidFill>
                  <a:srgbClr val="252525"/>
                </a:solidFill>
                <a:effectLst/>
                <a:latin typeface="Oswald" panose="00000500000000000000" pitchFamily="2" charset="0"/>
              </a:rPr>
              <a:t>và chúng tôi có thể muốn dọn sạch chúng. Chúng ta sẽ làm điều đó bằng cách nào? Chúng ta có thể biến State thành một lớp trừu tượng và cài đặt một số hành vi mặc định cho các phương thức; dù sao, các thông báo lỗi như, “You already inserted a quarter”, khách hàng sẽ không nhìn thấy. Vì vậy, tất cả các phản ứng lỗi của hành vi có thể là chung chung và được kế thừa từ lớp abstract State.</a:t>
            </a:r>
          </a:p>
          <a:p>
            <a:pPr algn="l">
              <a:buFont typeface="Arial" panose="020B0604020202020204" pitchFamily="34" charset="0"/>
              <a:buChar char="•"/>
            </a:pPr>
            <a:r>
              <a:rPr lang="vi-VN" b="0" i="0" dirty="0">
                <a:solidFill>
                  <a:srgbClr val="252525"/>
                </a:solidFill>
                <a:effectLst/>
                <a:latin typeface="Oswald" panose="00000500000000000000" pitchFamily="2" charset="0"/>
              </a:rPr>
              <a:t>Phương thức </a:t>
            </a:r>
            <a:r>
              <a:rPr lang="vi-VN" b="1" i="0" dirty="0">
                <a:solidFill>
                  <a:srgbClr val="252525"/>
                </a:solidFill>
                <a:effectLst/>
                <a:latin typeface="Oswald" panose="00000500000000000000" pitchFamily="2" charset="0"/>
              </a:rPr>
              <a:t>dispense()</a:t>
            </a:r>
            <a:r>
              <a:rPr lang="vi-VN" b="0" i="0" dirty="0">
                <a:solidFill>
                  <a:srgbClr val="252525"/>
                </a:solidFill>
                <a:effectLst/>
                <a:latin typeface="Oswald" panose="00000500000000000000" pitchFamily="2" charset="0"/>
              </a:rPr>
              <a:t> luôn được gọi, ngay cả khi xoay tay quay khi không có đồng xu. Mặc dù máy hoạt động chính xác và không phân phát kẹo trừ khi nó ở trạng thái phù hợp, chúng tôi có thể dễ dàng khắc phục điều này bằng cách cài đặt </a:t>
            </a:r>
            <a:r>
              <a:rPr lang="vi-VN" b="1" i="0" dirty="0">
                <a:solidFill>
                  <a:srgbClr val="252525"/>
                </a:solidFill>
                <a:effectLst/>
                <a:latin typeface="Oswald" panose="00000500000000000000" pitchFamily="2" charset="0"/>
              </a:rPr>
              <a:t>turnCrank()</a:t>
            </a:r>
            <a:r>
              <a:rPr lang="vi-VN" b="0" i="0" dirty="0">
                <a:solidFill>
                  <a:srgbClr val="252525"/>
                </a:solidFill>
                <a:effectLst/>
                <a:latin typeface="Oswald" panose="00000500000000000000" pitchFamily="2" charset="0"/>
              </a:rPr>
              <a:t> return một boolean hoặc bằng cách ném ra các exception. Bạn có nghĩ giải pháp nào là tốt hơn không?</a:t>
            </a:r>
          </a:p>
          <a:p>
            <a:pPr algn="l">
              <a:buFont typeface="Arial" panose="020B0604020202020204" pitchFamily="34" charset="0"/>
              <a:buChar char="•"/>
            </a:pPr>
            <a:r>
              <a:rPr lang="vi-VN" b="0" i="0" dirty="0">
                <a:solidFill>
                  <a:srgbClr val="252525"/>
                </a:solidFill>
                <a:effectLst/>
                <a:latin typeface="Oswald" panose="00000500000000000000" pitchFamily="2" charset="0"/>
              </a:rPr>
              <a:t>Tất cả các sự thông minh cho chuyển đổi trạng thái nằm bên trong các lớp State. Vấn đề này có thể gây ra điều gì? Chúng ta có muốn chuyển logic đó vào lớp Gumball Machine không? Khi thực hiện như vậy có ưu điểm và khuyết điểm gì?</a:t>
            </a:r>
          </a:p>
          <a:p>
            <a:pPr algn="l">
              <a:buFont typeface="Arial" panose="020B0604020202020204" pitchFamily="34" charset="0"/>
              <a:buChar char="•"/>
            </a:pPr>
            <a:r>
              <a:rPr lang="vi-VN" b="0" i="0" dirty="0">
                <a:solidFill>
                  <a:srgbClr val="252525"/>
                </a:solidFill>
                <a:effectLst/>
                <a:latin typeface="Oswald" panose="00000500000000000000" pitchFamily="2" charset="0"/>
              </a:rPr>
              <a:t>Bạn sẽ khởi tạo rất nhiều đối tượng </a:t>
            </a:r>
            <a:r>
              <a:rPr lang="vi-VN" b="1" i="0" dirty="0">
                <a:solidFill>
                  <a:srgbClr val="252525"/>
                </a:solidFill>
                <a:effectLst/>
                <a:latin typeface="Oswald" panose="00000500000000000000" pitchFamily="2" charset="0"/>
              </a:rPr>
              <a:t>GumballMachine</a:t>
            </a:r>
            <a:r>
              <a:rPr lang="vi-VN" b="0" i="0" dirty="0">
                <a:solidFill>
                  <a:srgbClr val="252525"/>
                </a:solidFill>
                <a:effectLst/>
                <a:latin typeface="Oswald" panose="00000500000000000000" pitchFamily="2" charset="0"/>
              </a:rPr>
              <a:t> đúng chứ? Nếu vậy, bạn có thể muốn chuyển các state instance thành các static instance và chia sẻ chúng với nhau. Những thay đổi này sẽ yêu cầu những gì từ </a:t>
            </a:r>
            <a:r>
              <a:rPr lang="vi-VN" b="1" i="0" dirty="0">
                <a:solidFill>
                  <a:srgbClr val="252525"/>
                </a:solidFill>
                <a:effectLst/>
                <a:latin typeface="Oswald" panose="00000500000000000000" pitchFamily="2" charset="0"/>
              </a:rPr>
              <a:t>GumballMachine </a:t>
            </a:r>
            <a:r>
              <a:rPr lang="vi-VN" b="0" i="0" dirty="0">
                <a:solidFill>
                  <a:srgbClr val="252525"/>
                </a:solidFill>
                <a:effectLst/>
                <a:latin typeface="Oswald" panose="00000500000000000000" pitchFamily="2" charset="0"/>
              </a:rPr>
              <a:t>và </a:t>
            </a:r>
            <a:r>
              <a:rPr lang="vi-VN" b="1" i="0" dirty="0">
                <a:solidFill>
                  <a:srgbClr val="252525"/>
                </a:solidFill>
                <a:effectLst/>
                <a:latin typeface="Oswald" panose="00000500000000000000" pitchFamily="2" charset="0"/>
              </a:rPr>
              <a:t>State</a:t>
            </a:r>
            <a:r>
              <a:rPr lang="vi-VN" b="0" i="0" dirty="0">
                <a:solidFill>
                  <a:srgbClr val="252525"/>
                </a:solidFill>
                <a:effectLst/>
                <a:latin typeface="Oswald" panose="00000500000000000000" pitchFamily="2" charset="0"/>
              </a:rPr>
              <a:t>?</a:t>
            </a:r>
          </a:p>
        </p:txBody>
      </p:sp>
      <p:pic>
        <p:nvPicPr>
          <p:cNvPr id="5" name="7">
            <a:hlinkClick r:id="" action="ppaction://media"/>
            <a:extLst>
              <a:ext uri="{FF2B5EF4-FFF2-40B4-BE49-F238E27FC236}">
                <a16:creationId xmlns:a16="http://schemas.microsoft.com/office/drawing/2014/main" id="{A0B5F28C-4166-54AC-02AF-A1AFEDACEF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02933" y="287834"/>
            <a:ext cx="330200" cy="330200"/>
          </a:xfrm>
          <a:prstGeom prst="rect">
            <a:avLst/>
          </a:prstGeom>
        </p:spPr>
      </p:pic>
    </p:spTree>
    <p:extLst>
      <p:ext uri="{BB962C8B-B14F-4D97-AF65-F5344CB8AC3E}">
        <p14:creationId xmlns:p14="http://schemas.microsoft.com/office/powerpoint/2010/main" val="378605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EE985F25-B924-94B8-8D88-81EF475BDB12}"/>
              </a:ext>
            </a:extLst>
          </p:cNvPr>
          <p:cNvSpPr txBox="1"/>
          <p:nvPr/>
        </p:nvSpPr>
        <p:spPr>
          <a:xfrm>
            <a:off x="681566" y="95879"/>
            <a:ext cx="5338233" cy="369332"/>
          </a:xfrm>
          <a:prstGeom prst="rect">
            <a:avLst/>
          </a:prstGeom>
          <a:noFill/>
        </p:spPr>
        <p:txBody>
          <a:bodyPr wrap="square">
            <a:spAutoFit/>
          </a:bodyPr>
          <a:lstStyle/>
          <a:p>
            <a:pPr algn="l"/>
            <a:r>
              <a:rPr lang="en-US" sz="1800" b="1" i="0" dirty="0" err="1">
                <a:solidFill>
                  <a:srgbClr val="353535"/>
                </a:solidFill>
                <a:effectLst/>
                <a:latin typeface="Oswald" panose="00000500000000000000" pitchFamily="2" charset="0"/>
              </a:rPr>
              <a:t>Tối</a:t>
            </a:r>
            <a:r>
              <a:rPr lang="en-US" sz="1800" b="1" i="0" dirty="0">
                <a:solidFill>
                  <a:srgbClr val="353535"/>
                </a:solidFill>
                <a:effectLst/>
                <a:latin typeface="Oswald" panose="00000500000000000000" pitchFamily="2" charset="0"/>
              </a:rPr>
              <a:t> nay: </a:t>
            </a:r>
            <a:r>
              <a:rPr lang="en-US" sz="1800" b="1" i="0" dirty="0" err="1">
                <a:solidFill>
                  <a:srgbClr val="353535"/>
                </a:solidFill>
                <a:effectLst/>
                <a:latin typeface="Oswald" panose="00000500000000000000" pitchFamily="2" charset="0"/>
              </a:rPr>
              <a:t>Một</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cuộc</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hội</a:t>
            </a:r>
            <a:r>
              <a:rPr lang="en-US" sz="1800" b="1" i="0" dirty="0">
                <a:solidFill>
                  <a:srgbClr val="353535"/>
                </a:solidFill>
                <a:effectLst/>
                <a:latin typeface="Oswald" panose="00000500000000000000" pitchFamily="2" charset="0"/>
              </a:rPr>
              <a:t> </a:t>
            </a:r>
            <a:r>
              <a:rPr lang="en-US" sz="1800" b="1" i="0" dirty="0" err="1">
                <a:solidFill>
                  <a:srgbClr val="353535"/>
                </a:solidFill>
                <a:effectLst/>
                <a:latin typeface="Oswald" panose="00000500000000000000" pitchFamily="2" charset="0"/>
              </a:rPr>
              <a:t>ngộ</a:t>
            </a:r>
            <a:r>
              <a:rPr lang="en-US" sz="1800" b="1" i="0" dirty="0">
                <a:solidFill>
                  <a:srgbClr val="353535"/>
                </a:solidFill>
                <a:effectLst/>
                <a:latin typeface="Oswald" panose="00000500000000000000" pitchFamily="2" charset="0"/>
              </a:rPr>
              <a:t> Strategy </a:t>
            </a:r>
            <a:r>
              <a:rPr lang="en-US" sz="1800" b="1" i="0" dirty="0" err="1">
                <a:solidFill>
                  <a:srgbClr val="353535"/>
                </a:solidFill>
                <a:effectLst/>
                <a:latin typeface="Oswald" panose="00000500000000000000" pitchFamily="2" charset="0"/>
              </a:rPr>
              <a:t>và</a:t>
            </a:r>
            <a:r>
              <a:rPr lang="en-US" sz="1800" b="1" i="0" dirty="0">
                <a:solidFill>
                  <a:srgbClr val="353535"/>
                </a:solidFill>
                <a:effectLst/>
                <a:latin typeface="Oswald" panose="00000500000000000000" pitchFamily="2" charset="0"/>
              </a:rPr>
              <a:t> State Pattern</a:t>
            </a:r>
            <a:endParaRPr lang="en-US" sz="1800" b="0" i="0" dirty="0">
              <a:solidFill>
                <a:srgbClr val="353535"/>
              </a:solidFill>
              <a:effectLst/>
              <a:latin typeface="Oswald" panose="00000500000000000000" pitchFamily="2" charset="0"/>
            </a:endParaRPr>
          </a:p>
        </p:txBody>
      </p:sp>
      <p:pic>
        <p:nvPicPr>
          <p:cNvPr id="18434" name="Picture 2" descr="Một cuộc hội ngộ Strategy và State Pattern">
            <a:extLst>
              <a:ext uri="{FF2B5EF4-FFF2-40B4-BE49-F238E27FC236}">
                <a16:creationId xmlns:a16="http://schemas.microsoft.com/office/drawing/2014/main" id="{05D41852-4C7C-B243-702D-72B71A38DA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7734" y="13621"/>
            <a:ext cx="1375632" cy="7314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687B6A-0E9E-6857-F513-08A7044B3F86}"/>
              </a:ext>
            </a:extLst>
          </p:cNvPr>
          <p:cNvSpPr txBox="1"/>
          <p:nvPr/>
        </p:nvSpPr>
        <p:spPr>
          <a:xfrm>
            <a:off x="0" y="513231"/>
            <a:ext cx="9144000" cy="4616648"/>
          </a:xfrm>
          <a:prstGeom prst="rect">
            <a:avLst/>
          </a:prstGeom>
          <a:noFill/>
        </p:spPr>
        <p:txBody>
          <a:bodyPr wrap="square">
            <a:spAutoFit/>
          </a:bodyPr>
          <a:lstStyle/>
          <a:p>
            <a:pPr algn="l"/>
            <a:r>
              <a:rPr lang="vi-VN" sz="1050" b="1" i="0" dirty="0">
                <a:solidFill>
                  <a:srgbClr val="252525"/>
                </a:solidFill>
                <a:effectLst/>
                <a:latin typeface="Droid Serif"/>
              </a:rPr>
              <a:t>Strategy:</a:t>
            </a:r>
            <a:r>
              <a:rPr lang="vi-VN" sz="1050" b="0" i="0" dirty="0">
                <a:solidFill>
                  <a:srgbClr val="252525"/>
                </a:solidFill>
                <a:effectLst/>
                <a:latin typeface="Droid Serif"/>
              </a:rPr>
              <a:t> Này anh bạn. Bạn có nghe tôi ở Chương 1 không?</a:t>
            </a:r>
          </a:p>
          <a:p>
            <a:pPr algn="l"/>
            <a:r>
              <a:rPr lang="vi-VN" sz="1050" b="1" i="0" dirty="0">
                <a:solidFill>
                  <a:srgbClr val="252525"/>
                </a:solidFill>
                <a:effectLst/>
                <a:latin typeface="Droid Serif"/>
              </a:rPr>
              <a:t>State: </a:t>
            </a:r>
            <a:r>
              <a:rPr lang="vi-VN" sz="1050" b="0" i="0" dirty="0">
                <a:solidFill>
                  <a:srgbClr val="252525"/>
                </a:solidFill>
                <a:effectLst/>
                <a:latin typeface="Droid Serif"/>
              </a:rPr>
              <a:t>Vâng, chắc chắn tôi đã nghe qua tên anh đâu đó.</a:t>
            </a:r>
          </a:p>
          <a:p>
            <a:pPr algn="l"/>
            <a:r>
              <a:rPr lang="vi-VN" sz="1050" b="1" i="0" dirty="0">
                <a:solidFill>
                  <a:srgbClr val="252525"/>
                </a:solidFill>
                <a:effectLst/>
                <a:latin typeface="Droid Serif"/>
              </a:rPr>
              <a:t>Strategy: </a:t>
            </a:r>
            <a:r>
              <a:rPr lang="vi-VN" sz="1050" b="0" i="0" dirty="0">
                <a:solidFill>
                  <a:srgbClr val="252525"/>
                </a:solidFill>
                <a:effectLst/>
                <a:latin typeface="Droid Serif"/>
              </a:rPr>
              <a:t>Tôi vừa mới giúp đỡ cho </a:t>
            </a:r>
            <a:r>
              <a:rPr lang="vi-VN" sz="1050" b="0" i="0" u="none" strike="noStrike" dirty="0">
                <a:solidFill>
                  <a:srgbClr val="599FE5"/>
                </a:solidFill>
                <a:effectLst/>
                <a:latin typeface="Droid Serif"/>
                <a:hlinkClick r:id="rId6"/>
              </a:rPr>
              <a:t>Template Method</a:t>
            </a:r>
            <a:r>
              <a:rPr lang="vi-VN" sz="1050" b="0" i="0" dirty="0">
                <a:solidFill>
                  <a:srgbClr val="252525"/>
                </a:solidFill>
                <a:effectLst/>
                <a:latin typeface="Droid Serif"/>
              </a:rPr>
              <a:t> – anh ấy cần tôi giúp để hoàn thành chương 8. Vì vậy, anh trai cao quý của tôi, anh là ai?</a:t>
            </a:r>
          </a:p>
          <a:p>
            <a:pPr algn="l"/>
            <a:r>
              <a:rPr lang="vi-VN" sz="1050" b="1" i="0" dirty="0">
                <a:solidFill>
                  <a:srgbClr val="252525"/>
                </a:solidFill>
                <a:effectLst/>
                <a:latin typeface="Droid Serif"/>
              </a:rPr>
              <a:t>State: </a:t>
            </a:r>
            <a:r>
              <a:rPr lang="vi-VN" sz="1050" b="0" i="0" dirty="0">
                <a:solidFill>
                  <a:srgbClr val="252525"/>
                </a:solidFill>
                <a:effectLst/>
                <a:latin typeface="Droid Serif"/>
              </a:rPr>
              <a:t>Giống như mọi khi – giúp các lớp thể hiện các hành vi khác nhau ở các trạng thái khác nhau.</a:t>
            </a:r>
          </a:p>
          <a:p>
            <a:pPr algn="l"/>
            <a:r>
              <a:rPr lang="vi-VN" sz="1050" b="1" i="0" dirty="0">
                <a:solidFill>
                  <a:srgbClr val="252525"/>
                </a:solidFill>
                <a:effectLst/>
                <a:latin typeface="Droid Serif"/>
              </a:rPr>
              <a:t>Strategy: </a:t>
            </a:r>
            <a:r>
              <a:rPr lang="vi-VN" sz="1050" b="0" i="0" dirty="0">
                <a:solidFill>
                  <a:srgbClr val="252525"/>
                </a:solidFill>
                <a:effectLst/>
                <a:latin typeface="Droid Serif"/>
              </a:rPr>
              <a:t>Tôi không biết điều đó, có vẻ như bạn đã làm giống những gì tôi làm và bạn chỉ sử dụng các từ khác nhau để mô tả nó. Hãy suy nghĩ điều này: Tôi cho phép các đối tượng kết hợp các hành vi hoặc thuật toán khác nhau thông qua kết hợp (composition) và ủy quyền (delegation). Bạn chỉ sao chép tôi thôi.</a:t>
            </a:r>
          </a:p>
          <a:p>
            <a:pPr algn="l"/>
            <a:r>
              <a:rPr lang="vi-VN" sz="1050" b="1" i="0" dirty="0">
                <a:solidFill>
                  <a:srgbClr val="252525"/>
                </a:solidFill>
                <a:effectLst/>
                <a:latin typeface="Droid Serif"/>
              </a:rPr>
              <a:t>State: </a:t>
            </a:r>
            <a:r>
              <a:rPr lang="vi-VN" sz="1050" b="0" i="0" dirty="0">
                <a:solidFill>
                  <a:srgbClr val="252525"/>
                </a:solidFill>
                <a:effectLst/>
                <a:latin typeface="Droid Serif"/>
              </a:rPr>
              <a:t>Tôi thừa nhận rằng những gì chúng ta làm chắc chắn có liên quan, nhưng ý định của tôi hoàn toàn khác với bạn. Và, cách tôi chỉ cho client của mình sử dụng kết hợp (composition) và ủy quyền (delegation) là hoàn toàn khác với anh.</a:t>
            </a:r>
          </a:p>
          <a:p>
            <a:pPr algn="l"/>
            <a:r>
              <a:rPr lang="vi-VN" sz="1050" b="1" i="0" dirty="0">
                <a:solidFill>
                  <a:srgbClr val="252525"/>
                </a:solidFill>
                <a:effectLst/>
                <a:latin typeface="Droid Serif"/>
              </a:rPr>
              <a:t>Strategy: </a:t>
            </a:r>
            <a:r>
              <a:rPr lang="vi-VN" sz="1050" b="0" i="0" dirty="0">
                <a:solidFill>
                  <a:srgbClr val="252525"/>
                </a:solidFill>
                <a:effectLst/>
                <a:latin typeface="Droid Serif"/>
              </a:rPr>
              <a:t>Ồ vâng? Làm thế nào? Tôi không biết điều đó.</a:t>
            </a:r>
          </a:p>
          <a:p>
            <a:pPr algn="l"/>
            <a:r>
              <a:rPr lang="vi-VN" sz="1050" b="1" i="0" dirty="0">
                <a:solidFill>
                  <a:srgbClr val="252525"/>
                </a:solidFill>
                <a:effectLst/>
                <a:latin typeface="Droid Serif"/>
              </a:rPr>
              <a:t>State: </a:t>
            </a:r>
            <a:r>
              <a:rPr lang="vi-VN" sz="1050" b="0" i="0" dirty="0">
                <a:solidFill>
                  <a:srgbClr val="252525"/>
                </a:solidFill>
                <a:effectLst/>
                <a:latin typeface="Droid Serif"/>
              </a:rPr>
              <a:t>Chà, nếu anh dành thêm một chút thời gian để đi ra bên ngoài, anh có thể hiểu. Dù sao, hãy suy nghĩ về cách anh làm việc: anh có một lớp được khởi tạo và anh thường cung cấp cho nó một “chiến lược” thực hiện một số hành vi. Giống như, trong Chương 1, anh đã đưa ra các hành vi tiếng vịt kêu (quack), phải không? Vịt thật thì có một tiếng kêu quack “thực sự”, còn vịt cao su có một tiếng quack nhưng kêu ré lên.</a:t>
            </a:r>
          </a:p>
          <a:p>
            <a:pPr algn="l"/>
            <a:r>
              <a:rPr lang="vi-VN" sz="1050" b="1" i="0" dirty="0">
                <a:solidFill>
                  <a:srgbClr val="252525"/>
                </a:solidFill>
                <a:effectLst/>
                <a:latin typeface="Droid Serif"/>
              </a:rPr>
              <a:t>Strategy: </a:t>
            </a:r>
            <a:r>
              <a:rPr lang="vi-VN" sz="1050" b="0" i="0" dirty="0">
                <a:solidFill>
                  <a:srgbClr val="252525"/>
                </a:solidFill>
                <a:effectLst/>
                <a:latin typeface="Droid Serif"/>
              </a:rPr>
              <a:t>Vâng, đó là một công việc tốt… và tôi chắc chắn bạn có thể thấy làm như vậy mạnh mẽ hơn so với kế thừa hành vi của bạn, phải không?</a:t>
            </a:r>
          </a:p>
          <a:p>
            <a:pPr algn="l"/>
            <a:r>
              <a:rPr lang="vi-VN" sz="1050" b="1" i="0" dirty="0">
                <a:solidFill>
                  <a:srgbClr val="252525"/>
                </a:solidFill>
                <a:effectLst/>
                <a:latin typeface="Droid Serif"/>
              </a:rPr>
              <a:t>State: </a:t>
            </a:r>
            <a:r>
              <a:rPr lang="vi-VN" sz="1050" b="0" i="0" dirty="0">
                <a:solidFill>
                  <a:srgbClr val="252525"/>
                </a:solidFill>
                <a:effectLst/>
                <a:latin typeface="Droid Serif"/>
              </a:rPr>
              <a:t>Phải, tất nhiên. Bây giờ, hãy nghĩ về cách tôi làm việc; Nó khác hoàn toàn.</a:t>
            </a:r>
          </a:p>
          <a:p>
            <a:pPr algn="l"/>
            <a:r>
              <a:rPr lang="vi-VN" sz="1050" b="1" i="0" dirty="0">
                <a:solidFill>
                  <a:srgbClr val="252525"/>
                </a:solidFill>
                <a:effectLst/>
                <a:latin typeface="Droid Serif"/>
              </a:rPr>
              <a:t>Strategy: </a:t>
            </a:r>
            <a:r>
              <a:rPr lang="vi-VN" sz="1050" b="0" i="0" dirty="0">
                <a:solidFill>
                  <a:srgbClr val="252525"/>
                </a:solidFill>
                <a:effectLst/>
                <a:latin typeface="Droid Serif"/>
              </a:rPr>
              <a:t>Xin lỗi, bạn sẽ phải giải thích điều đó.</a:t>
            </a:r>
          </a:p>
          <a:p>
            <a:pPr algn="l"/>
            <a:r>
              <a:rPr lang="vi-VN" sz="1050" b="1" i="0" dirty="0">
                <a:solidFill>
                  <a:srgbClr val="252525"/>
                </a:solidFill>
                <a:effectLst/>
                <a:latin typeface="Droid Serif"/>
              </a:rPr>
              <a:t>State: </a:t>
            </a:r>
            <a:r>
              <a:rPr lang="vi-VN" sz="1050" b="0" i="0" dirty="0">
                <a:solidFill>
                  <a:srgbClr val="252525"/>
                </a:solidFill>
                <a:effectLst/>
                <a:latin typeface="Droid Serif"/>
              </a:rPr>
              <a:t>Được rồi, khi các đối tượng </a:t>
            </a:r>
            <a:r>
              <a:rPr lang="vi-VN" sz="1050" b="1" i="0" dirty="0">
                <a:solidFill>
                  <a:srgbClr val="252525"/>
                </a:solidFill>
                <a:effectLst/>
                <a:latin typeface="Droid Serif"/>
              </a:rPr>
              <a:t>Context </a:t>
            </a:r>
            <a:r>
              <a:rPr lang="vi-VN" sz="1050" b="0" i="0" dirty="0">
                <a:solidFill>
                  <a:srgbClr val="252525"/>
                </a:solidFill>
                <a:effectLst/>
                <a:latin typeface="Droid Serif"/>
              </a:rPr>
              <a:t>của tôi được tạo, tôi có thể cho chúng biết trạng thái bắt đầu, nhưng sau đó theo thời gian chúng thay đổi trạng thái của chính chúng.</a:t>
            </a:r>
          </a:p>
          <a:p>
            <a:pPr algn="l"/>
            <a:r>
              <a:rPr lang="vi-VN" sz="1050" b="1" i="0" dirty="0">
                <a:solidFill>
                  <a:srgbClr val="252525"/>
                </a:solidFill>
                <a:effectLst/>
                <a:latin typeface="Droid Serif"/>
              </a:rPr>
              <a:t>Strategy: </a:t>
            </a:r>
            <a:r>
              <a:rPr lang="vi-VN" sz="1050" b="0" i="0" dirty="0">
                <a:solidFill>
                  <a:srgbClr val="252525"/>
                </a:solidFill>
                <a:effectLst/>
                <a:latin typeface="Droid Serif"/>
              </a:rPr>
              <a:t>Này, thôi nào, tôi cũng có thể thay đổi hành vi trong runtime; Đó là tất cả những gì tôi đã nói về composition!</a:t>
            </a:r>
          </a:p>
          <a:p>
            <a:pPr algn="l"/>
            <a:r>
              <a:rPr lang="vi-VN" sz="1050" b="1" i="0" dirty="0">
                <a:solidFill>
                  <a:srgbClr val="252525"/>
                </a:solidFill>
                <a:effectLst/>
                <a:latin typeface="Droid Serif"/>
              </a:rPr>
              <a:t>State: </a:t>
            </a:r>
            <a:r>
              <a:rPr lang="vi-VN" sz="1050" b="0" i="0" dirty="0">
                <a:solidFill>
                  <a:srgbClr val="252525"/>
                </a:solidFill>
                <a:effectLst/>
                <a:latin typeface="Droid Serif"/>
              </a:rPr>
              <a:t>Chắc chắn bạn có thể, nhưng cách tôi làm việc được xây dựng xung quanh các trạng thái riêng biệt; Các đối tượng </a:t>
            </a:r>
            <a:r>
              <a:rPr lang="vi-VN" sz="1050" b="1" i="0" dirty="0">
                <a:solidFill>
                  <a:srgbClr val="252525"/>
                </a:solidFill>
                <a:effectLst/>
                <a:latin typeface="Droid Serif"/>
              </a:rPr>
              <a:t>Context </a:t>
            </a:r>
            <a:r>
              <a:rPr lang="vi-VN" sz="1050" b="0" i="0" dirty="0">
                <a:solidFill>
                  <a:srgbClr val="252525"/>
                </a:solidFill>
                <a:effectLst/>
                <a:latin typeface="Droid Serif"/>
              </a:rPr>
              <a:t>của tôi thay đổi trạng thái theo thời gian theo một số chuyển đổi trạng thái được xác định rõ. Nói cách khác, thay đổi hành vi được xây dựng theo sơ đồ của tôi – đó là cách tôi làm việc!</a:t>
            </a:r>
          </a:p>
          <a:p>
            <a:pPr algn="l"/>
            <a:r>
              <a:rPr lang="vi-VN" sz="1050" b="1" i="0" dirty="0">
                <a:solidFill>
                  <a:srgbClr val="252525"/>
                </a:solidFill>
                <a:effectLst/>
                <a:latin typeface="Droid Serif"/>
              </a:rPr>
              <a:t>Strategy: </a:t>
            </a:r>
            <a:r>
              <a:rPr lang="vi-VN" sz="1050" b="0" i="0" dirty="0">
                <a:solidFill>
                  <a:srgbClr val="252525"/>
                </a:solidFill>
                <a:effectLst/>
                <a:latin typeface="Droid Serif"/>
              </a:rPr>
              <a:t>Chà, tôi thừa nhận, tôi không khuyến khích các đối tượng của mình xác định rõ sự liên hệ và chuyển đổi giữa các trạng thái. Trên thực tế, tôi thường thích kiểm soát chiến lược mà các đối tượng của tôi đang sử dụng.</a:t>
            </a:r>
          </a:p>
          <a:p>
            <a:pPr algn="l"/>
            <a:r>
              <a:rPr lang="vi-VN" sz="1050" b="1" i="0" dirty="0">
                <a:solidFill>
                  <a:srgbClr val="252525"/>
                </a:solidFill>
                <a:effectLst/>
                <a:latin typeface="Droid Serif"/>
              </a:rPr>
              <a:t>State: </a:t>
            </a:r>
            <a:r>
              <a:rPr lang="vi-VN" sz="1050" b="0" i="0" dirty="0">
                <a:solidFill>
                  <a:srgbClr val="252525"/>
                </a:solidFill>
                <a:effectLst/>
                <a:latin typeface="Droid Serif"/>
              </a:rPr>
              <a:t>Hãy nhìn xem, tôi đã nói rằng chúng ta giống nhau về cấu trúc, nhưng những gì chúng ta làm hoàn toàn khác nhau về ý định. Đối mặt với nó, thế giới đã sử dụng cả hai chúng ta.</a:t>
            </a:r>
          </a:p>
          <a:p>
            <a:pPr algn="l"/>
            <a:r>
              <a:rPr lang="vi-VN" sz="1050" b="1" i="0" dirty="0">
                <a:solidFill>
                  <a:srgbClr val="252525"/>
                </a:solidFill>
                <a:effectLst/>
                <a:latin typeface="Droid Serif"/>
              </a:rPr>
              <a:t>Strategy: </a:t>
            </a:r>
            <a:r>
              <a:rPr lang="vi-VN" sz="1050" b="0" i="0" dirty="0">
                <a:solidFill>
                  <a:srgbClr val="252525"/>
                </a:solidFill>
                <a:effectLst/>
                <a:latin typeface="Droid Serif"/>
              </a:rPr>
              <a:t>Yeah, yeah, tiếp tục sống giấc mơ của bạn. Bạn hành động như bạn là một mẫu lớn như tôi, nhưng hãy tự nhìn lại đi: Tôi nằm trong </a:t>
            </a:r>
            <a:r>
              <a:rPr lang="vi-VN" sz="1050" b="0" i="0" u="none" strike="noStrike" dirty="0">
                <a:solidFill>
                  <a:srgbClr val="599FE5"/>
                </a:solidFill>
                <a:effectLst/>
                <a:latin typeface="Droid Serif"/>
                <a:hlinkClick r:id="rId7"/>
              </a:rPr>
              <a:t>Chương 1</a:t>
            </a:r>
            <a:r>
              <a:rPr lang="vi-VN" sz="1050" b="0" i="0" dirty="0">
                <a:solidFill>
                  <a:srgbClr val="252525"/>
                </a:solidFill>
                <a:effectLst/>
                <a:latin typeface="Droid Serif"/>
              </a:rPr>
              <a:t>; họ đặt bạn trong Chương 10. Ý tôi là, có bao nhiêu người thực sự sẽ đọc đến đây?</a:t>
            </a:r>
          </a:p>
          <a:p>
            <a:pPr algn="l"/>
            <a:r>
              <a:rPr lang="vi-VN" sz="1050" b="1" i="0" dirty="0">
                <a:solidFill>
                  <a:srgbClr val="252525"/>
                </a:solidFill>
                <a:effectLst/>
                <a:latin typeface="Droid Serif"/>
              </a:rPr>
              <a:t>State: </a:t>
            </a:r>
            <a:r>
              <a:rPr lang="vi-VN" sz="1050" b="0" i="0" dirty="0">
                <a:solidFill>
                  <a:srgbClr val="252525"/>
                </a:solidFill>
                <a:effectLst/>
                <a:latin typeface="Droid Serif"/>
              </a:rPr>
              <a:t>Bạn đang giỡn đấy à? Đây là một cuốn sách Head First và người đọc Head First rất cừ khôi. Tất nhiên, họ sẽ đọc đến Chương 10!</a:t>
            </a:r>
          </a:p>
          <a:p>
            <a:pPr algn="l"/>
            <a:r>
              <a:rPr lang="vi-VN" sz="1050" b="1" i="0" dirty="0">
                <a:solidFill>
                  <a:srgbClr val="252525"/>
                </a:solidFill>
                <a:effectLst/>
                <a:latin typeface="Droid Serif"/>
              </a:rPr>
              <a:t>Strategy: </a:t>
            </a:r>
            <a:r>
              <a:rPr lang="vi-VN" sz="1050" b="0" i="0" dirty="0">
                <a:solidFill>
                  <a:srgbClr val="252525"/>
                </a:solidFill>
                <a:effectLst/>
                <a:latin typeface="Droid Serif"/>
              </a:rPr>
              <a:t>Đó mới là người anh em của tôi, luôn là người mơ mộng.</a:t>
            </a:r>
          </a:p>
        </p:txBody>
      </p:sp>
      <p:pic>
        <p:nvPicPr>
          <p:cNvPr id="6" name="8">
            <a:hlinkClick r:id="" action="ppaction://media"/>
            <a:extLst>
              <a:ext uri="{FF2B5EF4-FFF2-40B4-BE49-F238E27FC236}">
                <a16:creationId xmlns:a16="http://schemas.microsoft.com/office/drawing/2014/main" id="{F85074A9-EDC7-59BA-9669-850EA542ED6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25066" y="170478"/>
            <a:ext cx="294733" cy="294733"/>
          </a:xfrm>
          <a:prstGeom prst="rect">
            <a:avLst/>
          </a:prstGeom>
        </p:spPr>
      </p:pic>
    </p:spTree>
    <p:extLst>
      <p:ext uri="{BB962C8B-B14F-4D97-AF65-F5344CB8AC3E}">
        <p14:creationId xmlns:p14="http://schemas.microsoft.com/office/powerpoint/2010/main" val="116707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4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FE35DD8C-9E1D-280D-8E70-EB7423B773FA}"/>
              </a:ext>
            </a:extLst>
          </p:cNvPr>
          <p:cNvSpPr txBox="1"/>
          <p:nvPr/>
        </p:nvSpPr>
        <p:spPr>
          <a:xfrm>
            <a:off x="740834" y="78945"/>
            <a:ext cx="3879727" cy="369332"/>
          </a:xfrm>
          <a:prstGeom prst="rect">
            <a:avLst/>
          </a:prstGeom>
          <a:noFill/>
        </p:spPr>
        <p:txBody>
          <a:bodyPr wrap="square">
            <a:spAutoFit/>
          </a:bodyPr>
          <a:lstStyle/>
          <a:p>
            <a:pPr algn="l"/>
            <a:r>
              <a:rPr lang="vi-VN" sz="1800" b="1" i="0" dirty="0">
                <a:solidFill>
                  <a:srgbClr val="353535"/>
                </a:solidFill>
                <a:effectLst/>
                <a:latin typeface="Oswald" panose="00000500000000000000" pitchFamily="2" charset="0"/>
              </a:rPr>
              <a:t>Chúng tôi gần như quên mất!</a:t>
            </a:r>
            <a:endParaRPr lang="vi-VN" sz="1800" b="0" i="0" dirty="0">
              <a:solidFill>
                <a:srgbClr val="353535"/>
              </a:solidFill>
              <a:effectLst/>
              <a:latin typeface="Oswald" panose="00000500000000000000" pitchFamily="2" charset="0"/>
            </a:endParaRPr>
          </a:p>
        </p:txBody>
      </p:sp>
      <p:pic>
        <p:nvPicPr>
          <p:cNvPr id="17410" name="Picture 2">
            <a:extLst>
              <a:ext uri="{FF2B5EF4-FFF2-40B4-BE49-F238E27FC236}">
                <a16:creationId xmlns:a16="http://schemas.microsoft.com/office/drawing/2014/main" id="{C134D866-203E-EB63-3438-379E930F9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796" y="520816"/>
            <a:ext cx="5756804" cy="454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378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69055028-319C-AC9A-0EDD-DB4E1FFE4A7E}"/>
              </a:ext>
            </a:extLst>
          </p:cNvPr>
          <p:cNvSpPr txBox="1"/>
          <p:nvPr/>
        </p:nvSpPr>
        <p:spPr>
          <a:xfrm>
            <a:off x="774700" y="0"/>
            <a:ext cx="3797300" cy="1169551"/>
          </a:xfrm>
          <a:prstGeom prst="rect">
            <a:avLst/>
          </a:prstGeom>
          <a:noFill/>
        </p:spPr>
        <p:txBody>
          <a:bodyPr wrap="square">
            <a:spAutoFit/>
          </a:bodyPr>
          <a:lstStyle/>
          <a:p>
            <a:pPr algn="l"/>
            <a:r>
              <a:rPr lang="vi-VN" b="1" i="0" dirty="0">
                <a:solidFill>
                  <a:srgbClr val="353535"/>
                </a:solidFill>
                <a:effectLst/>
                <a:latin typeface="Oswald" panose="00000500000000000000" pitchFamily="2" charset="0"/>
              </a:rPr>
              <a:t>Gọt lại bút chì</a:t>
            </a:r>
            <a:endParaRPr lang="vi-VN" b="0" i="0" dirty="0">
              <a:solidFill>
                <a:srgbClr val="353535"/>
              </a:solidFill>
              <a:effectLst/>
              <a:latin typeface="Oswald" panose="00000500000000000000" pitchFamily="2" charset="0"/>
            </a:endParaRPr>
          </a:p>
          <a:p>
            <a:pPr algn="l"/>
            <a:r>
              <a:rPr lang="vi-VN" b="0" i="0" dirty="0">
                <a:solidFill>
                  <a:srgbClr val="252525"/>
                </a:solidFill>
                <a:effectLst/>
                <a:latin typeface="Droid Serif"/>
              </a:rPr>
              <a:t>Chúng tôi cần bạn viết phương thức </a:t>
            </a:r>
            <a:r>
              <a:rPr lang="vi-VN" b="1" i="0" dirty="0">
                <a:solidFill>
                  <a:srgbClr val="252525"/>
                </a:solidFill>
                <a:effectLst/>
                <a:latin typeface="Droid Serif"/>
              </a:rPr>
              <a:t>refill()</a:t>
            </a:r>
            <a:r>
              <a:rPr lang="vi-VN" b="0" i="0" dirty="0">
                <a:solidFill>
                  <a:srgbClr val="252525"/>
                </a:solidFill>
                <a:effectLst/>
                <a:latin typeface="Droid Serif"/>
              </a:rPr>
              <a:t> cho máy Gumball. Nó có một đối số (số lượng kẹo cao su mà bạn thêm vào máy) và nên cập nhật số lượng máy kẹo cao su và đặt lại trạng thái máy.</a:t>
            </a:r>
          </a:p>
        </p:txBody>
      </p:sp>
      <p:pic>
        <p:nvPicPr>
          <p:cNvPr id="7" name="Picture 6">
            <a:extLst>
              <a:ext uri="{FF2B5EF4-FFF2-40B4-BE49-F238E27FC236}">
                <a16:creationId xmlns:a16="http://schemas.microsoft.com/office/drawing/2014/main" id="{3C4F4DA2-9F4E-BE63-E5A5-7A12C35A3E47}"/>
              </a:ext>
            </a:extLst>
          </p:cNvPr>
          <p:cNvPicPr>
            <a:picLocks noChangeAspect="1"/>
          </p:cNvPicPr>
          <p:nvPr/>
        </p:nvPicPr>
        <p:blipFill>
          <a:blip r:embed="rId3"/>
          <a:stretch>
            <a:fillRect/>
          </a:stretch>
        </p:blipFill>
        <p:spPr>
          <a:xfrm>
            <a:off x="2121228" y="1786468"/>
            <a:ext cx="3331685" cy="16933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2">
            <a:extLst>
              <a:ext uri="{FF2B5EF4-FFF2-40B4-BE49-F238E27FC236}">
                <a16:creationId xmlns:a16="http://schemas.microsoft.com/office/drawing/2014/main" id="{FEAD3239-A951-B5F7-87F8-F04A74A71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406" y="2353073"/>
            <a:ext cx="2997727" cy="2646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725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E1A0158F-150B-8477-9CEA-5794554841D8}"/>
              </a:ext>
            </a:extLst>
          </p:cNvPr>
          <p:cNvSpPr txBox="1"/>
          <p:nvPr/>
        </p:nvSpPr>
        <p:spPr>
          <a:xfrm>
            <a:off x="800100" y="78945"/>
            <a:ext cx="4580466" cy="369332"/>
          </a:xfrm>
          <a:prstGeom prst="rect">
            <a:avLst/>
          </a:prstGeom>
          <a:noFill/>
        </p:spPr>
        <p:txBody>
          <a:bodyPr wrap="square">
            <a:spAutoFit/>
          </a:bodyPr>
          <a:lstStyle/>
          <a:p>
            <a:r>
              <a:rPr lang="en-US" sz="1800" b="1" i="0" dirty="0" err="1">
                <a:solidFill>
                  <a:srgbClr val="252525"/>
                </a:solidFill>
                <a:effectLst/>
                <a:latin typeface="Droid Serif"/>
              </a:rPr>
              <a:t>Bài</a:t>
            </a:r>
            <a:r>
              <a:rPr lang="en-US" sz="1800" b="1" i="0" dirty="0">
                <a:solidFill>
                  <a:srgbClr val="252525"/>
                </a:solidFill>
                <a:effectLst/>
                <a:latin typeface="Droid Serif"/>
              </a:rPr>
              <a:t> </a:t>
            </a:r>
            <a:r>
              <a:rPr lang="en-US" sz="1800" b="1" i="0" dirty="0" err="1">
                <a:solidFill>
                  <a:srgbClr val="252525"/>
                </a:solidFill>
                <a:effectLst/>
                <a:latin typeface="Droid Serif"/>
              </a:rPr>
              <a:t>tập</a:t>
            </a:r>
            <a:r>
              <a:rPr lang="en-US" sz="1800" b="1" i="0" dirty="0">
                <a:solidFill>
                  <a:srgbClr val="252525"/>
                </a:solidFill>
                <a:effectLst/>
                <a:latin typeface="Droid Serif"/>
              </a:rPr>
              <a:t>:</a:t>
            </a:r>
            <a:endParaRPr lang="en-US" sz="1800" dirty="0"/>
          </a:p>
        </p:txBody>
      </p:sp>
      <p:pic>
        <p:nvPicPr>
          <p:cNvPr id="15364" name="Picture 4" descr="Nối tên pattern và mô tả của nó">
            <a:extLst>
              <a:ext uri="{FF2B5EF4-FFF2-40B4-BE49-F238E27FC236}">
                <a16:creationId xmlns:a16="http://schemas.microsoft.com/office/drawing/2014/main" id="{DD6C5238-41AF-A055-B1C4-AD672C7F5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967" y="385233"/>
            <a:ext cx="4898066" cy="43730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375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4947DB8D-BEC5-1607-C105-1C096F1DD35D}"/>
              </a:ext>
            </a:extLst>
          </p:cNvPr>
          <p:cNvSpPr txBox="1"/>
          <p:nvPr/>
        </p:nvSpPr>
        <p:spPr>
          <a:xfrm>
            <a:off x="935567" y="261435"/>
            <a:ext cx="4580466" cy="923330"/>
          </a:xfrm>
          <a:prstGeom prst="rect">
            <a:avLst/>
          </a:prstGeom>
          <a:noFill/>
        </p:spPr>
        <p:txBody>
          <a:bodyPr wrap="square">
            <a:spAutoFit/>
          </a:bodyPr>
          <a:lstStyle/>
          <a:p>
            <a:pPr algn="l"/>
            <a:r>
              <a:rPr lang="en-US" sz="1800" b="1" i="0" dirty="0" err="1">
                <a:solidFill>
                  <a:srgbClr val="252525"/>
                </a:solidFill>
                <a:effectLst/>
                <a:latin typeface="Droid Serif"/>
              </a:rPr>
              <a:t>Đáp</a:t>
            </a:r>
            <a:r>
              <a:rPr lang="en-US" sz="1800" b="1" i="0" dirty="0">
                <a:solidFill>
                  <a:srgbClr val="252525"/>
                </a:solidFill>
                <a:effectLst/>
                <a:latin typeface="Droid Serif"/>
              </a:rPr>
              <a:t> </a:t>
            </a:r>
            <a:r>
              <a:rPr lang="en-US" sz="1800" b="1" i="0" dirty="0" err="1">
                <a:solidFill>
                  <a:srgbClr val="252525"/>
                </a:solidFill>
                <a:effectLst/>
                <a:latin typeface="Droid Serif"/>
              </a:rPr>
              <a:t>án</a:t>
            </a:r>
            <a:r>
              <a:rPr lang="en-US" sz="1800" b="1" i="0" dirty="0">
                <a:solidFill>
                  <a:srgbClr val="252525"/>
                </a:solidFill>
                <a:effectLst/>
                <a:latin typeface="Droid Serif"/>
              </a:rPr>
              <a:t>:</a:t>
            </a:r>
            <a:endParaRPr lang="en-US" sz="1800" b="0" i="0" dirty="0">
              <a:solidFill>
                <a:srgbClr val="252525"/>
              </a:solidFill>
              <a:effectLst/>
              <a:latin typeface="Droid Serif"/>
            </a:endParaRPr>
          </a:p>
          <a:p>
            <a:br>
              <a:rPr lang="en-US" sz="1800" dirty="0"/>
            </a:br>
            <a:endParaRPr lang="en-US" sz="1800" dirty="0"/>
          </a:p>
        </p:txBody>
      </p:sp>
      <p:pic>
        <p:nvPicPr>
          <p:cNvPr id="14338" name="Picture 2" descr="Đáp án Nối tên pattern và mô tả của nó">
            <a:extLst>
              <a:ext uri="{FF2B5EF4-FFF2-40B4-BE49-F238E27FC236}">
                <a16:creationId xmlns:a16="http://schemas.microsoft.com/office/drawing/2014/main" id="{7861525F-1B57-1EB4-88F5-383C21606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528" y="567267"/>
            <a:ext cx="6213122" cy="4229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352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E9FA1BC7-8C39-6811-F6B0-EBB03E2FAFC7}"/>
              </a:ext>
            </a:extLst>
          </p:cNvPr>
          <p:cNvSpPr txBox="1"/>
          <p:nvPr/>
        </p:nvSpPr>
        <p:spPr>
          <a:xfrm>
            <a:off x="827616" y="462164"/>
            <a:ext cx="8011584" cy="3293209"/>
          </a:xfrm>
          <a:prstGeom prst="rect">
            <a:avLst/>
          </a:prstGeom>
          <a:noFill/>
        </p:spPr>
        <p:txBody>
          <a:bodyPr wrap="square">
            <a:spAutoFit/>
          </a:bodyPr>
          <a:lstStyle/>
          <a:p>
            <a:pPr algn="l"/>
            <a:r>
              <a:rPr lang="vi-VN" sz="1600" b="1" i="0" dirty="0">
                <a:solidFill>
                  <a:srgbClr val="353535"/>
                </a:solidFill>
                <a:effectLst/>
                <a:latin typeface="Oswald" panose="00000500000000000000" pitchFamily="2" charset="0"/>
              </a:rPr>
              <a:t>Tóm tắt</a:t>
            </a:r>
            <a:endParaRPr lang="vi-VN" sz="1600" b="0" i="0" dirty="0">
              <a:solidFill>
                <a:srgbClr val="353535"/>
              </a:solidFill>
              <a:effectLst/>
              <a:latin typeface="Oswald" panose="00000500000000000000" pitchFamily="2" charset="0"/>
            </a:endParaRPr>
          </a:p>
          <a:p>
            <a:pPr algn="l">
              <a:buFont typeface="Arial" panose="020B0604020202020204" pitchFamily="34" charset="0"/>
              <a:buChar char="•"/>
            </a:pPr>
            <a:r>
              <a:rPr lang="vi-VN" sz="1600" b="1" i="0" dirty="0">
                <a:solidFill>
                  <a:srgbClr val="252525"/>
                </a:solidFill>
                <a:effectLst/>
                <a:latin typeface="Oswald" panose="00000500000000000000" pitchFamily="2" charset="0"/>
              </a:rPr>
              <a:t>State Pattern</a:t>
            </a:r>
            <a:r>
              <a:rPr lang="vi-VN" sz="1600" b="0" i="0" dirty="0">
                <a:solidFill>
                  <a:srgbClr val="252525"/>
                </a:solidFill>
                <a:effectLst/>
                <a:latin typeface="Oswald" panose="00000500000000000000" pitchFamily="2" charset="0"/>
              </a:rPr>
              <a:t> cho phép một đối tượng có nhiều hành vi khác nhau dựa trên trạng thái bên trong của nó.</a:t>
            </a:r>
          </a:p>
          <a:p>
            <a:pPr algn="l">
              <a:buFont typeface="Arial" panose="020B0604020202020204" pitchFamily="34" charset="0"/>
              <a:buChar char="•"/>
            </a:pPr>
            <a:r>
              <a:rPr lang="vi-VN" sz="1600" b="0" i="0" dirty="0">
                <a:solidFill>
                  <a:srgbClr val="252525"/>
                </a:solidFill>
                <a:effectLst/>
                <a:latin typeface="Oswald" panose="00000500000000000000" pitchFamily="2" charset="0"/>
              </a:rPr>
              <a:t>Không giống như một state machine thủ tục (if…else…), </a:t>
            </a:r>
            <a:r>
              <a:rPr lang="vi-VN" sz="1600" b="1" i="0" dirty="0">
                <a:solidFill>
                  <a:srgbClr val="252525"/>
                </a:solidFill>
                <a:effectLst/>
                <a:latin typeface="Oswald" panose="00000500000000000000" pitchFamily="2" charset="0"/>
              </a:rPr>
              <a:t>State Pattern</a:t>
            </a:r>
            <a:r>
              <a:rPr lang="vi-VN" sz="1600" b="0" i="0" dirty="0">
                <a:solidFill>
                  <a:srgbClr val="252525"/>
                </a:solidFill>
                <a:effectLst/>
                <a:latin typeface="Oswald" panose="00000500000000000000" pitchFamily="2" charset="0"/>
              </a:rPr>
              <a:t> biểu thị trạng thái dưới dạng một lớp đầy đủ.</a:t>
            </a:r>
          </a:p>
          <a:p>
            <a:pPr algn="l">
              <a:buFont typeface="Arial" panose="020B0604020202020204" pitchFamily="34" charset="0"/>
              <a:buChar char="•"/>
            </a:pPr>
            <a:r>
              <a:rPr lang="vi-VN" sz="1600" b="0" i="0" dirty="0">
                <a:solidFill>
                  <a:srgbClr val="252525"/>
                </a:solidFill>
                <a:effectLst/>
                <a:latin typeface="Oswald" panose="00000500000000000000" pitchFamily="2" charset="0"/>
              </a:rPr>
              <a:t>Context có được hành vi của nó bằng cách ủy quyền cho đối tượng trạng thái hiện tại mà nó được thiết đặt.</a:t>
            </a:r>
          </a:p>
          <a:p>
            <a:pPr algn="l">
              <a:buFont typeface="Arial" panose="020B0604020202020204" pitchFamily="34" charset="0"/>
              <a:buChar char="•"/>
            </a:pPr>
            <a:r>
              <a:rPr lang="vi-VN" sz="1600" b="0" i="0" dirty="0">
                <a:solidFill>
                  <a:srgbClr val="252525"/>
                </a:solidFill>
                <a:effectLst/>
                <a:latin typeface="Oswald" panose="00000500000000000000" pitchFamily="2" charset="0"/>
              </a:rPr>
              <a:t>Bằng cách gói gọn mỗi trạng thái vào một lớp, chúng tôi “bản địa hóa” mọi thay đổi sẽ cần phải thực hiện.</a:t>
            </a:r>
          </a:p>
          <a:p>
            <a:pPr algn="l">
              <a:buFont typeface="Arial" panose="020B0604020202020204" pitchFamily="34" charset="0"/>
              <a:buChar char="•"/>
            </a:pPr>
            <a:r>
              <a:rPr lang="vi-VN" sz="1600" b="1" i="0" dirty="0">
                <a:solidFill>
                  <a:srgbClr val="252525"/>
                </a:solidFill>
                <a:effectLst/>
                <a:latin typeface="Oswald" panose="00000500000000000000" pitchFamily="2" charset="0"/>
              </a:rPr>
              <a:t>State Pattern</a:t>
            </a:r>
            <a:r>
              <a:rPr lang="vi-VN" sz="1600" b="0" i="0" dirty="0">
                <a:solidFill>
                  <a:srgbClr val="252525"/>
                </a:solidFill>
                <a:effectLst/>
                <a:latin typeface="Oswald" panose="00000500000000000000" pitchFamily="2" charset="0"/>
              </a:rPr>
              <a:t> và </a:t>
            </a:r>
            <a:r>
              <a:rPr lang="vi-VN" sz="1600" b="0" i="0" u="none" strike="noStrike" dirty="0">
                <a:solidFill>
                  <a:srgbClr val="599FE5"/>
                </a:solidFill>
                <a:effectLst/>
                <a:latin typeface="Oswald" panose="00000500000000000000" pitchFamily="2" charset="0"/>
                <a:hlinkClick r:id="rId5"/>
              </a:rPr>
              <a:t>Strategy Pattern</a:t>
            </a:r>
            <a:r>
              <a:rPr lang="vi-VN" sz="1600" b="0" i="0" dirty="0">
                <a:solidFill>
                  <a:srgbClr val="252525"/>
                </a:solidFill>
                <a:effectLst/>
                <a:latin typeface="Oswald" panose="00000500000000000000" pitchFamily="2" charset="0"/>
              </a:rPr>
              <a:t> có cùng sơ đồ lớp, nhưng chúng khác nhau về ý định.</a:t>
            </a:r>
          </a:p>
          <a:p>
            <a:pPr algn="l">
              <a:buFont typeface="Arial" panose="020B0604020202020204" pitchFamily="34" charset="0"/>
              <a:buChar char="•"/>
            </a:pPr>
            <a:r>
              <a:rPr lang="vi-VN" sz="1600" b="1" i="0" u="none" strike="noStrike" dirty="0">
                <a:solidFill>
                  <a:srgbClr val="599FE5"/>
                </a:solidFill>
                <a:effectLst/>
                <a:latin typeface="Oswald" panose="00000500000000000000" pitchFamily="2" charset="0"/>
                <a:hlinkClick r:id="rId5"/>
              </a:rPr>
              <a:t>Strategy Pattern</a:t>
            </a:r>
            <a:r>
              <a:rPr lang="vi-VN" sz="1600" b="0" i="0" dirty="0">
                <a:solidFill>
                  <a:srgbClr val="252525"/>
                </a:solidFill>
                <a:effectLst/>
                <a:latin typeface="Oswald" panose="00000500000000000000" pitchFamily="2" charset="0"/>
              </a:rPr>
              <a:t> thường cài đặt các lớp Context bằng một hành vi hoặc thuật toán.</a:t>
            </a:r>
          </a:p>
          <a:p>
            <a:pPr algn="l">
              <a:buFont typeface="Arial" panose="020B0604020202020204" pitchFamily="34" charset="0"/>
              <a:buChar char="•"/>
            </a:pPr>
            <a:r>
              <a:rPr lang="vi-VN" sz="1600" b="1" i="0" dirty="0">
                <a:solidFill>
                  <a:srgbClr val="252525"/>
                </a:solidFill>
                <a:effectLst/>
                <a:latin typeface="Oswald" panose="00000500000000000000" pitchFamily="2" charset="0"/>
              </a:rPr>
              <a:t>State Pattern</a:t>
            </a:r>
            <a:r>
              <a:rPr lang="vi-VN" sz="1600" b="0" i="0" dirty="0">
                <a:solidFill>
                  <a:srgbClr val="252525"/>
                </a:solidFill>
                <a:effectLst/>
                <a:latin typeface="Oswald" panose="00000500000000000000" pitchFamily="2" charset="0"/>
              </a:rPr>
              <a:t> cho phép một Context thay đổi hành vi của nó khi trạng thái của Context thay đổi.</a:t>
            </a:r>
          </a:p>
          <a:p>
            <a:pPr algn="l">
              <a:buFont typeface="Arial" panose="020B0604020202020204" pitchFamily="34" charset="0"/>
              <a:buChar char="•"/>
            </a:pPr>
            <a:r>
              <a:rPr lang="vi-VN" sz="1600" b="0" i="0" dirty="0">
                <a:solidFill>
                  <a:srgbClr val="252525"/>
                </a:solidFill>
                <a:effectLst/>
                <a:latin typeface="Oswald" panose="00000500000000000000" pitchFamily="2" charset="0"/>
              </a:rPr>
              <a:t>Chuyển đổi trạng thái có thể được kiểm soát bởi các lớp State hoặc bởi các lớp Context.</a:t>
            </a:r>
          </a:p>
          <a:p>
            <a:pPr algn="l">
              <a:buFont typeface="Arial" panose="020B0604020202020204" pitchFamily="34" charset="0"/>
              <a:buChar char="•"/>
            </a:pPr>
            <a:r>
              <a:rPr lang="vi-VN" sz="1600" b="0" i="0" dirty="0">
                <a:solidFill>
                  <a:srgbClr val="252525"/>
                </a:solidFill>
                <a:effectLst/>
                <a:latin typeface="Oswald" panose="00000500000000000000" pitchFamily="2" charset="0"/>
              </a:rPr>
              <a:t>Sử dụng </a:t>
            </a:r>
            <a:r>
              <a:rPr lang="vi-VN" sz="1600" b="1" i="0" dirty="0">
                <a:solidFill>
                  <a:srgbClr val="252525"/>
                </a:solidFill>
                <a:effectLst/>
                <a:latin typeface="Oswald" panose="00000500000000000000" pitchFamily="2" charset="0"/>
              </a:rPr>
              <a:t>State Pattern</a:t>
            </a:r>
            <a:r>
              <a:rPr lang="vi-VN" sz="1600" b="0" i="0" dirty="0">
                <a:solidFill>
                  <a:srgbClr val="252525"/>
                </a:solidFill>
                <a:effectLst/>
                <a:latin typeface="Oswald" panose="00000500000000000000" pitchFamily="2" charset="0"/>
              </a:rPr>
              <a:t> thường sẽ dẫn đến số lượng lớp lớn hơn trong thiết kế của bạn.</a:t>
            </a:r>
          </a:p>
          <a:p>
            <a:pPr algn="l">
              <a:buFont typeface="Arial" panose="020B0604020202020204" pitchFamily="34" charset="0"/>
              <a:buChar char="•"/>
            </a:pPr>
            <a:r>
              <a:rPr lang="vi-VN" sz="1600" b="0" i="0" dirty="0">
                <a:solidFill>
                  <a:srgbClr val="252525"/>
                </a:solidFill>
                <a:effectLst/>
                <a:latin typeface="Oswald" panose="00000500000000000000" pitchFamily="2" charset="0"/>
              </a:rPr>
              <a:t>Các lớp trạng thái có thể được chia sẻ giữa các Context instance.</a:t>
            </a:r>
          </a:p>
        </p:txBody>
      </p:sp>
      <p:pic>
        <p:nvPicPr>
          <p:cNvPr id="4" name="9">
            <a:hlinkClick r:id="" action="ppaction://media"/>
            <a:extLst>
              <a:ext uri="{FF2B5EF4-FFF2-40B4-BE49-F238E27FC236}">
                <a16:creationId xmlns:a16="http://schemas.microsoft.com/office/drawing/2014/main" id="{D373973D-B65C-F215-CCA4-0D216FFFC5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27200" y="462164"/>
            <a:ext cx="304800" cy="304800"/>
          </a:xfrm>
          <a:prstGeom prst="rect">
            <a:avLst/>
          </a:prstGeom>
        </p:spPr>
      </p:pic>
    </p:spTree>
    <p:extLst>
      <p:ext uri="{BB962C8B-B14F-4D97-AF65-F5344CB8AC3E}">
        <p14:creationId xmlns:p14="http://schemas.microsoft.com/office/powerpoint/2010/main" val="356136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77"/>
        <p:cNvGrpSpPr/>
        <p:nvPr/>
      </p:nvGrpSpPr>
      <p:grpSpPr>
        <a:xfrm>
          <a:off x="0" y="0"/>
          <a:ext cx="0" cy="0"/>
          <a:chOff x="0" y="0"/>
          <a:chExt cx="0" cy="0"/>
        </a:xfrm>
      </p:grpSpPr>
      <p:sp>
        <p:nvSpPr>
          <p:cNvPr id="3" name="TextBox 2">
            <a:extLst>
              <a:ext uri="{FF2B5EF4-FFF2-40B4-BE49-F238E27FC236}">
                <a16:creationId xmlns:a16="http://schemas.microsoft.com/office/drawing/2014/main" id="{003A232E-7B3C-C3E7-C36C-F4B6238C39B0}"/>
              </a:ext>
            </a:extLst>
          </p:cNvPr>
          <p:cNvSpPr txBox="1"/>
          <p:nvPr/>
        </p:nvSpPr>
        <p:spPr>
          <a:xfrm>
            <a:off x="956732" y="2048530"/>
            <a:ext cx="7467601" cy="523220"/>
          </a:xfrm>
          <a:prstGeom prst="rect">
            <a:avLst/>
          </a:prstGeom>
          <a:noFill/>
        </p:spPr>
        <p:txBody>
          <a:bodyPr wrap="square">
            <a:spAutoFit/>
          </a:bodyPr>
          <a:lstStyle/>
          <a:p>
            <a:r>
              <a:rPr lang="en-US" dirty="0">
                <a:solidFill>
                  <a:schemeClr val="bg1"/>
                </a:solidFill>
              </a:rPr>
              <a:t>Link </a:t>
            </a:r>
            <a:r>
              <a:rPr lang="en-US" dirty="0" err="1">
                <a:solidFill>
                  <a:schemeClr val="bg1"/>
                </a:solidFill>
              </a:rPr>
              <a:t>github</a:t>
            </a:r>
            <a:r>
              <a:rPr lang="en-US" dirty="0">
                <a:solidFill>
                  <a:schemeClr val="bg1"/>
                </a:solidFill>
              </a:rPr>
              <a:t>: </a:t>
            </a:r>
            <a:r>
              <a:rPr lang="en-US" dirty="0">
                <a:solidFill>
                  <a:srgbClr val="0097A7"/>
                </a:solidFill>
                <a:hlinkClick r:id="rId3">
                  <a:extLst>
                    <a:ext uri="{A12FA001-AC4F-418D-AE19-62706E023703}">
                      <ahyp:hlinkClr xmlns:ahyp="http://schemas.microsoft.com/office/drawing/2018/hyperlinkcolor" val="tx"/>
                    </a:ext>
                  </a:extLst>
                </a:hlinkClick>
              </a:rPr>
              <a:t>https://github.com/thinhotwp1/StatePattern.</a:t>
            </a:r>
            <a:r>
              <a:rPr lang="en-US" dirty="0">
                <a:solidFill>
                  <a:schemeClr val="bg1"/>
                </a:solidFill>
                <a:hlinkClick r:id="rId3">
                  <a:extLst>
                    <a:ext uri="{A12FA001-AC4F-418D-AE19-62706E023703}">
                      <ahyp:hlinkClr xmlns:ahyp="http://schemas.microsoft.com/office/drawing/2018/hyperlinkcolor" val="tx"/>
                    </a:ext>
                  </a:extLst>
                </a:hlinkClick>
              </a:rPr>
              <a:t>git</a:t>
            </a:r>
            <a:endParaRPr lang="en-US" dirty="0">
              <a:solidFill>
                <a:schemeClr val="bg1"/>
              </a:solidFill>
            </a:endParaRPr>
          </a:p>
          <a:p>
            <a:r>
              <a:rPr lang="en-US" dirty="0">
                <a:solidFill>
                  <a:schemeClr val="bg1"/>
                </a:solidFill>
              </a:rPr>
              <a:t>Link </a:t>
            </a:r>
            <a:r>
              <a:rPr lang="en-US" dirty="0" err="1">
                <a:solidFill>
                  <a:schemeClr val="bg1"/>
                </a:solidFill>
              </a:rPr>
              <a:t>bài</a:t>
            </a:r>
            <a:r>
              <a:rPr lang="en-US" dirty="0">
                <a:solidFill>
                  <a:schemeClr val="bg1"/>
                </a:solidFill>
              </a:rPr>
              <a:t> </a:t>
            </a:r>
            <a:r>
              <a:rPr lang="en-US" dirty="0" err="1">
                <a:solidFill>
                  <a:schemeClr val="bg1"/>
                </a:solidFill>
              </a:rPr>
              <a:t>viết</a:t>
            </a:r>
            <a:r>
              <a:rPr lang="en-US" dirty="0">
                <a:solidFill>
                  <a:schemeClr val="bg1"/>
                </a:solidFill>
              </a:rPr>
              <a:t>: </a:t>
            </a:r>
            <a:r>
              <a:rPr lang="en-US" dirty="0">
                <a:solidFill>
                  <a:schemeClr val="bg1"/>
                </a:solidFill>
                <a:hlinkClick r:id="rId4">
                  <a:extLst>
                    <a:ext uri="{A12FA001-AC4F-418D-AE19-62706E023703}">
                      <ahyp:hlinkClr xmlns:ahyp="http://schemas.microsoft.com/office/drawing/2018/hyperlinkcolor" val="tx"/>
                    </a:ext>
                  </a:extLst>
                </a:hlinkClick>
              </a:rPr>
              <a:t>https://toihocdesignpattern.com/chuong-10-state-pattern-trang-thai-van-vat.html</a:t>
            </a:r>
            <a:endParaRPr lang="en-US" dirty="0">
              <a:solidFill>
                <a:schemeClr val="bg1"/>
              </a:solidFill>
            </a:endParaRPr>
          </a:p>
        </p:txBody>
      </p:sp>
      <p:sp>
        <p:nvSpPr>
          <p:cNvPr id="5" name="TextBox 4">
            <a:extLst>
              <a:ext uri="{FF2B5EF4-FFF2-40B4-BE49-F238E27FC236}">
                <a16:creationId xmlns:a16="http://schemas.microsoft.com/office/drawing/2014/main" id="{663B746E-AD81-D313-EE8C-306E7486D584}"/>
              </a:ext>
            </a:extLst>
          </p:cNvPr>
          <p:cNvSpPr txBox="1"/>
          <p:nvPr/>
        </p:nvSpPr>
        <p:spPr>
          <a:xfrm>
            <a:off x="3640667" y="1039911"/>
            <a:ext cx="1515533" cy="400110"/>
          </a:xfrm>
          <a:prstGeom prst="rect">
            <a:avLst/>
          </a:prstGeom>
          <a:noFill/>
        </p:spPr>
        <p:txBody>
          <a:bodyPr wrap="square">
            <a:spAutoFit/>
          </a:bodyPr>
          <a:lstStyle/>
          <a:p>
            <a:pPr algn="l"/>
            <a:r>
              <a:rPr lang="en-US" sz="2000" b="1" dirty="0">
                <a:solidFill>
                  <a:schemeClr val="bg1"/>
                </a:solidFill>
                <a:latin typeface="Oswald" panose="00000500000000000000" pitchFamily="2" charset="0"/>
              </a:rPr>
              <a:t>THANK YOU </a:t>
            </a:r>
            <a:endParaRPr lang="en-US" sz="2000" b="0" i="0" dirty="0">
              <a:solidFill>
                <a:schemeClr val="bg1"/>
              </a:solidFill>
              <a:effectLst/>
              <a:latin typeface="Oswald"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6" name="TextBox 5">
            <a:extLst>
              <a:ext uri="{FF2B5EF4-FFF2-40B4-BE49-F238E27FC236}">
                <a16:creationId xmlns:a16="http://schemas.microsoft.com/office/drawing/2014/main" id="{97E42657-C3FB-45F8-BF22-EF98C5778661}"/>
              </a:ext>
            </a:extLst>
          </p:cNvPr>
          <p:cNvSpPr txBox="1"/>
          <p:nvPr/>
        </p:nvSpPr>
        <p:spPr>
          <a:xfrm>
            <a:off x="843642" y="130629"/>
            <a:ext cx="6460671" cy="369332"/>
          </a:xfrm>
          <a:prstGeom prst="rect">
            <a:avLst/>
          </a:prstGeom>
          <a:noFill/>
        </p:spPr>
        <p:txBody>
          <a:bodyPr wrap="square">
            <a:spAutoFit/>
          </a:bodyPr>
          <a:lstStyle/>
          <a:p>
            <a:r>
              <a:rPr lang="vi-VN" sz="1800" b="1" i="0" dirty="0">
                <a:solidFill>
                  <a:schemeClr val="accent1">
                    <a:lumMod val="50000"/>
                  </a:schemeClr>
                </a:solidFill>
                <a:effectLst/>
                <a:latin typeface="Droid Serif"/>
              </a:rPr>
              <a:t>4. Bây giờ chúng ta tạo một lớp hoạt động như state machine.</a:t>
            </a:r>
            <a:endParaRPr lang="vi-VN" sz="1800" dirty="0">
              <a:solidFill>
                <a:schemeClr val="accent1">
                  <a:lumMod val="50000"/>
                </a:schemeClr>
              </a:solidFill>
            </a:endParaRPr>
          </a:p>
        </p:txBody>
      </p:sp>
      <p:pic>
        <p:nvPicPr>
          <p:cNvPr id="2" name="3">
            <a:hlinkClick r:id="" action="ppaction://media"/>
            <a:extLst>
              <a:ext uri="{FF2B5EF4-FFF2-40B4-BE49-F238E27FC236}">
                <a16:creationId xmlns:a16="http://schemas.microsoft.com/office/drawing/2014/main" id="{8D612074-A47F-4E09-BBBB-0C743C0067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3286" y="78140"/>
            <a:ext cx="421821" cy="421821"/>
          </a:xfrm>
          <a:prstGeom prst="rect">
            <a:avLst/>
          </a:prstGeom>
        </p:spPr>
      </p:pic>
      <p:pic>
        <p:nvPicPr>
          <p:cNvPr id="8194" name="Picture 2" descr="Chèn đồng xu">
            <a:extLst>
              <a:ext uri="{FF2B5EF4-FFF2-40B4-BE49-F238E27FC236}">
                <a16:creationId xmlns:a16="http://schemas.microsoft.com/office/drawing/2014/main" id="{CF47F6B2-8315-41DA-B434-5D745602C8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529" y="499961"/>
            <a:ext cx="7296941" cy="464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8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9218" name="Picture 2">
            <a:extLst>
              <a:ext uri="{FF2B5EF4-FFF2-40B4-BE49-F238E27FC236}">
                <a16:creationId xmlns:a16="http://schemas.microsoft.com/office/drawing/2014/main" id="{9950BD1A-F1A7-418F-807C-3D90A84E6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24" y="180809"/>
            <a:ext cx="6855505" cy="478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692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5" name="TextBox 4">
            <a:extLst>
              <a:ext uri="{FF2B5EF4-FFF2-40B4-BE49-F238E27FC236}">
                <a16:creationId xmlns:a16="http://schemas.microsoft.com/office/drawing/2014/main" id="{FE9253A7-18BD-4D35-A7E7-8800837528F7}"/>
              </a:ext>
            </a:extLst>
          </p:cNvPr>
          <p:cNvSpPr txBox="1"/>
          <p:nvPr/>
        </p:nvSpPr>
        <p:spPr>
          <a:xfrm>
            <a:off x="136073" y="0"/>
            <a:ext cx="2138351" cy="646331"/>
          </a:xfrm>
          <a:prstGeom prst="rect">
            <a:avLst/>
          </a:prstGeom>
          <a:noFill/>
        </p:spPr>
        <p:txBody>
          <a:bodyPr wrap="square">
            <a:spAutoFit/>
          </a:bodyPr>
          <a:lstStyle/>
          <a:p>
            <a:pPr algn="l"/>
            <a:r>
              <a:rPr lang="vi-VN" sz="3600" b="1" i="0" dirty="0">
                <a:solidFill>
                  <a:schemeClr val="accent1">
                    <a:lumMod val="50000"/>
                  </a:schemeClr>
                </a:solidFill>
                <a:effectLst/>
                <a:latin typeface="+mj-lt"/>
              </a:rPr>
              <a:t>Viết code </a:t>
            </a:r>
            <a:endParaRPr lang="vi-VN" sz="3600" b="0" i="0" dirty="0">
              <a:solidFill>
                <a:schemeClr val="accent1">
                  <a:lumMod val="50000"/>
                </a:schemeClr>
              </a:solidFill>
              <a:effectLst/>
              <a:latin typeface="+mj-lt"/>
            </a:endParaRPr>
          </a:p>
        </p:txBody>
      </p:sp>
      <p:sp>
        <p:nvSpPr>
          <p:cNvPr id="7" name="TextBox 6">
            <a:extLst>
              <a:ext uri="{FF2B5EF4-FFF2-40B4-BE49-F238E27FC236}">
                <a16:creationId xmlns:a16="http://schemas.microsoft.com/office/drawing/2014/main" id="{3BA234D9-BEBA-486A-9AC4-D03C5C2E5AA3}"/>
              </a:ext>
            </a:extLst>
          </p:cNvPr>
          <p:cNvSpPr txBox="1"/>
          <p:nvPr/>
        </p:nvSpPr>
        <p:spPr>
          <a:xfrm>
            <a:off x="800102" y="2048530"/>
            <a:ext cx="1681841" cy="1384995"/>
          </a:xfrm>
          <a:prstGeom prst="rect">
            <a:avLst/>
          </a:prstGeom>
          <a:noFill/>
        </p:spPr>
        <p:txBody>
          <a:bodyPr wrap="square">
            <a:spAutoFit/>
          </a:bodyPr>
          <a:lstStyle/>
          <a:p>
            <a:pPr algn="l"/>
            <a:r>
              <a:rPr lang="vi-VN" sz="2800" b="1" i="0" dirty="0">
                <a:solidFill>
                  <a:schemeClr val="accent1">
                    <a:lumMod val="50000"/>
                  </a:schemeClr>
                </a:solidFill>
                <a:effectLst/>
                <a:latin typeface="+mj-lt"/>
              </a:rPr>
              <a:t>1. Class Gumball Machine </a:t>
            </a:r>
            <a:endParaRPr lang="vi-VN" sz="2800" b="0" i="0" dirty="0">
              <a:solidFill>
                <a:schemeClr val="accent1">
                  <a:lumMod val="50000"/>
                </a:schemeClr>
              </a:solidFill>
              <a:effectLst/>
              <a:latin typeface="+mj-lt"/>
            </a:endParaRPr>
          </a:p>
        </p:txBody>
      </p:sp>
      <p:pic>
        <p:nvPicPr>
          <p:cNvPr id="10244" name="Picture 4" descr="Code lớp GumballMachine">
            <a:extLst>
              <a:ext uri="{FF2B5EF4-FFF2-40B4-BE49-F238E27FC236}">
                <a16:creationId xmlns:a16="http://schemas.microsoft.com/office/drawing/2014/main" id="{F33D0F60-6971-4E0A-991E-729344DA2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325" y="0"/>
            <a:ext cx="56546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6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5" name="TextBox 4">
            <a:extLst>
              <a:ext uri="{FF2B5EF4-FFF2-40B4-BE49-F238E27FC236}">
                <a16:creationId xmlns:a16="http://schemas.microsoft.com/office/drawing/2014/main" id="{FE9253A7-18BD-4D35-A7E7-8800837528F7}"/>
              </a:ext>
            </a:extLst>
          </p:cNvPr>
          <p:cNvSpPr txBox="1"/>
          <p:nvPr/>
        </p:nvSpPr>
        <p:spPr>
          <a:xfrm>
            <a:off x="136073" y="0"/>
            <a:ext cx="2138351" cy="646331"/>
          </a:xfrm>
          <a:prstGeom prst="rect">
            <a:avLst/>
          </a:prstGeom>
          <a:noFill/>
        </p:spPr>
        <p:txBody>
          <a:bodyPr wrap="square">
            <a:spAutoFit/>
          </a:bodyPr>
          <a:lstStyle/>
          <a:p>
            <a:pPr algn="l"/>
            <a:r>
              <a:rPr lang="vi-VN" sz="3600" b="1" i="0" dirty="0">
                <a:solidFill>
                  <a:schemeClr val="accent1">
                    <a:lumMod val="50000"/>
                  </a:schemeClr>
                </a:solidFill>
                <a:effectLst/>
                <a:latin typeface="+mj-lt"/>
              </a:rPr>
              <a:t>Viết code </a:t>
            </a:r>
            <a:endParaRPr lang="vi-VN" sz="3600" b="0" i="0" dirty="0">
              <a:solidFill>
                <a:schemeClr val="accent1">
                  <a:lumMod val="50000"/>
                </a:schemeClr>
              </a:solidFill>
              <a:effectLst/>
              <a:latin typeface="+mj-lt"/>
            </a:endParaRPr>
          </a:p>
        </p:txBody>
      </p:sp>
      <p:sp>
        <p:nvSpPr>
          <p:cNvPr id="7" name="TextBox 6">
            <a:extLst>
              <a:ext uri="{FF2B5EF4-FFF2-40B4-BE49-F238E27FC236}">
                <a16:creationId xmlns:a16="http://schemas.microsoft.com/office/drawing/2014/main" id="{3BA234D9-BEBA-486A-9AC4-D03C5C2E5AA3}"/>
              </a:ext>
            </a:extLst>
          </p:cNvPr>
          <p:cNvSpPr txBox="1"/>
          <p:nvPr/>
        </p:nvSpPr>
        <p:spPr>
          <a:xfrm>
            <a:off x="800102" y="2048530"/>
            <a:ext cx="1681841" cy="1384995"/>
          </a:xfrm>
          <a:prstGeom prst="rect">
            <a:avLst/>
          </a:prstGeom>
          <a:noFill/>
        </p:spPr>
        <p:txBody>
          <a:bodyPr wrap="square">
            <a:spAutoFit/>
          </a:bodyPr>
          <a:lstStyle/>
          <a:p>
            <a:pPr algn="l"/>
            <a:r>
              <a:rPr lang="vi-VN" sz="2800" b="1" i="0" dirty="0">
                <a:solidFill>
                  <a:schemeClr val="accent1">
                    <a:lumMod val="50000"/>
                  </a:schemeClr>
                </a:solidFill>
                <a:effectLst/>
                <a:latin typeface="+mj-lt"/>
              </a:rPr>
              <a:t>2. Class Gumball Machine</a:t>
            </a:r>
            <a:endParaRPr lang="vi-VN" sz="2800" b="0" i="0" dirty="0">
              <a:solidFill>
                <a:schemeClr val="accent1">
                  <a:lumMod val="50000"/>
                </a:schemeClr>
              </a:solidFill>
              <a:effectLst/>
              <a:latin typeface="+mj-lt"/>
            </a:endParaRPr>
          </a:p>
        </p:txBody>
      </p:sp>
      <p:pic>
        <p:nvPicPr>
          <p:cNvPr id="10242" name="Picture 2" descr="Trả đồng xu">
            <a:extLst>
              <a:ext uri="{FF2B5EF4-FFF2-40B4-BE49-F238E27FC236}">
                <a16:creationId xmlns:a16="http://schemas.microsoft.com/office/drawing/2014/main" id="{90FE0B5F-7333-4ADF-9B7C-09E62983B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626" y="0"/>
            <a:ext cx="42941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22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93F62385-79E7-414B-A94E-F8193AB62440}"/>
              </a:ext>
            </a:extLst>
          </p:cNvPr>
          <p:cNvSpPr txBox="1"/>
          <p:nvPr/>
        </p:nvSpPr>
        <p:spPr>
          <a:xfrm>
            <a:off x="-1" y="357741"/>
            <a:ext cx="1567544" cy="954107"/>
          </a:xfrm>
          <a:prstGeom prst="rect">
            <a:avLst/>
          </a:prstGeom>
          <a:noFill/>
        </p:spPr>
        <p:txBody>
          <a:bodyPr wrap="square">
            <a:spAutoFit/>
          </a:bodyPr>
          <a:lstStyle/>
          <a:p>
            <a:pPr algn="l"/>
            <a:r>
              <a:rPr lang="vi-VN" sz="2800" b="1" i="0" dirty="0">
                <a:solidFill>
                  <a:schemeClr val="accent1">
                    <a:lumMod val="50000"/>
                  </a:schemeClr>
                </a:solidFill>
                <a:effectLst/>
                <a:latin typeface="Oswald" panose="00000500000000000000" pitchFamily="2" charset="0"/>
              </a:rPr>
              <a:t>In-house testing</a:t>
            </a:r>
            <a:endParaRPr lang="vi-VN" sz="2800" b="0" i="0" dirty="0">
              <a:solidFill>
                <a:schemeClr val="accent1">
                  <a:lumMod val="50000"/>
                </a:schemeClr>
              </a:solidFill>
              <a:effectLst/>
              <a:latin typeface="Oswald" panose="00000500000000000000" pitchFamily="2" charset="0"/>
            </a:endParaRPr>
          </a:p>
        </p:txBody>
      </p:sp>
      <p:pic>
        <p:nvPicPr>
          <p:cNvPr id="6" name="4">
            <a:hlinkClick r:id="" action="ppaction://media"/>
            <a:extLst>
              <a:ext uri="{FF2B5EF4-FFF2-40B4-BE49-F238E27FC236}">
                <a16:creationId xmlns:a16="http://schemas.microsoft.com/office/drawing/2014/main" id="{F9EF17D3-1AAE-472B-9F4B-AC1B609C7B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9484" y="1363436"/>
            <a:ext cx="432707" cy="432707"/>
          </a:xfrm>
          <a:prstGeom prst="rect">
            <a:avLst/>
          </a:prstGeom>
        </p:spPr>
      </p:pic>
      <p:pic>
        <p:nvPicPr>
          <p:cNvPr id="12290" name="Picture 2" descr="Test lớp GumballMachine">
            <a:extLst>
              <a:ext uri="{FF2B5EF4-FFF2-40B4-BE49-F238E27FC236}">
                <a16:creationId xmlns:a16="http://schemas.microsoft.com/office/drawing/2014/main" id="{D8B3526B-E2DC-4B06-B1EC-7ACB281051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679" y="0"/>
            <a:ext cx="68278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ree Tour Company by Slidesgo">
  <a:themeElements>
    <a:clrScheme name="Simple Light">
      <a:dk1>
        <a:srgbClr val="000000"/>
      </a:dk1>
      <a:lt1>
        <a:srgbClr val="FFFFFF"/>
      </a:lt1>
      <a:dk2>
        <a:srgbClr val="434343"/>
      </a:dk2>
      <a:lt2>
        <a:srgbClr val="EEEEEE"/>
      </a:lt2>
      <a:accent1>
        <a:srgbClr val="6DD6B8"/>
      </a:accent1>
      <a:accent2>
        <a:srgbClr val="434343"/>
      </a:accent2>
      <a:accent3>
        <a:srgbClr val="78909C"/>
      </a:accent3>
      <a:accent4>
        <a:srgbClr val="4C9983"/>
      </a:accent4>
      <a:accent5>
        <a:srgbClr val="FFD966"/>
      </a:accent5>
      <a:accent6>
        <a:srgbClr val="F9CB9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TotalTime>
  <Words>3102</Words>
  <Application>Microsoft Office PowerPoint</Application>
  <PresentationFormat>On-screen Show (16:9)</PresentationFormat>
  <Paragraphs>137</Paragraphs>
  <Slides>48</Slides>
  <Notes>48</Notes>
  <HiddenSlides>0</HiddenSlides>
  <MMClips>26</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48</vt:i4>
      </vt:variant>
    </vt:vector>
  </HeadingPairs>
  <TitlesOfParts>
    <vt:vector size="60" baseType="lpstr">
      <vt:lpstr>Proxima Nova</vt:lpstr>
      <vt:lpstr>Passion One</vt:lpstr>
      <vt:lpstr>Permanent Marker</vt:lpstr>
      <vt:lpstr>Droid Serif</vt:lpstr>
      <vt:lpstr>Arial</vt:lpstr>
      <vt:lpstr>Roboto</vt:lpstr>
      <vt:lpstr>Oswald</vt:lpstr>
      <vt:lpstr>DM Sans</vt:lpstr>
      <vt:lpstr>Proxima Nova Semibold</vt:lpstr>
      <vt:lpstr>Times New Roman</vt:lpstr>
      <vt:lpstr>Free Tour Company by Slidesgo</vt:lpstr>
      <vt:lpstr>Slidesgo Final Pages</vt:lpstr>
      <vt:lpstr>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TOUR COMPANY</dc:title>
  <cp:lastModifiedBy>thịnh duy</cp:lastModifiedBy>
  <cp:revision>10</cp:revision>
  <dcterms:modified xsi:type="dcterms:W3CDTF">2023-03-03T05:40:08Z</dcterms:modified>
</cp:coreProperties>
</file>